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9" r:id="rId4"/>
    <p:sldId id="263" r:id="rId5"/>
    <p:sldId id="258" r:id="rId6"/>
    <p:sldId id="279" r:id="rId7"/>
    <p:sldId id="264" r:id="rId8"/>
    <p:sldId id="282" r:id="rId9"/>
    <p:sldId id="280" r:id="rId10"/>
    <p:sldId id="281" r:id="rId11"/>
    <p:sldId id="283" r:id="rId12"/>
    <p:sldId id="284" r:id="rId13"/>
    <p:sldId id="260" r:id="rId14"/>
    <p:sldId id="265" r:id="rId15"/>
    <p:sldId id="266" r:id="rId16"/>
    <p:sldId id="267" r:id="rId17"/>
    <p:sldId id="268" r:id="rId18"/>
    <p:sldId id="287" r:id="rId19"/>
    <p:sldId id="288" r:id="rId20"/>
    <p:sldId id="286" r:id="rId21"/>
    <p:sldId id="269" r:id="rId22"/>
    <p:sldId id="285" r:id="rId23"/>
    <p:sldId id="289" r:id="rId24"/>
    <p:sldId id="291" r:id="rId25"/>
    <p:sldId id="290" r:id="rId26"/>
    <p:sldId id="270" r:id="rId27"/>
    <p:sldId id="261" r:id="rId28"/>
    <p:sldId id="292" r:id="rId29"/>
    <p:sldId id="314" r:id="rId30"/>
    <p:sldId id="272" r:id="rId31"/>
    <p:sldId id="315" r:id="rId32"/>
    <p:sldId id="271" r:id="rId33"/>
    <p:sldId id="273" r:id="rId34"/>
    <p:sldId id="274" r:id="rId35"/>
    <p:sldId id="275" r:id="rId36"/>
    <p:sldId id="276" r:id="rId37"/>
    <p:sldId id="277" r:id="rId38"/>
    <p:sldId id="278" r:id="rId39"/>
    <p:sldId id="26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FBE205-0118-4CA3-88A8-DCC9D66DE7AD}">
          <p14:sldIdLst>
            <p14:sldId id="256"/>
            <p14:sldId id="257"/>
            <p14:sldId id="259"/>
            <p14:sldId id="263"/>
            <p14:sldId id="258"/>
            <p14:sldId id="279"/>
            <p14:sldId id="264"/>
            <p14:sldId id="282"/>
            <p14:sldId id="280"/>
            <p14:sldId id="281"/>
            <p14:sldId id="283"/>
            <p14:sldId id="284"/>
            <p14:sldId id="260"/>
            <p14:sldId id="265"/>
            <p14:sldId id="266"/>
            <p14:sldId id="267"/>
            <p14:sldId id="268"/>
            <p14:sldId id="287"/>
            <p14:sldId id="288"/>
            <p14:sldId id="286"/>
            <p14:sldId id="269"/>
            <p14:sldId id="285"/>
            <p14:sldId id="289"/>
            <p14:sldId id="291"/>
            <p14:sldId id="290"/>
          </p14:sldIdLst>
        </p14:section>
        <p14:section name="HierarchicalClustering" id="{8A74AAC6-D75D-4576-80A9-175F86C1DAFF}">
          <p14:sldIdLst>
            <p14:sldId id="270"/>
            <p14:sldId id="261"/>
            <p14:sldId id="292"/>
            <p14:sldId id="314"/>
            <p14:sldId id="272"/>
            <p14:sldId id="315"/>
            <p14:sldId id="271"/>
            <p14:sldId id="273"/>
            <p14:sldId id="274"/>
            <p14:sldId id="275"/>
            <p14:sldId id="276"/>
            <p14:sldId id="277"/>
            <p14:sldId id="278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E24BBD-1CC7-43F2-9FFA-4F9F91198F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76434-B326-4429-B8C3-D1C885A7E1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1890-378C-4071-B216-FDF0E3AE0BC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798F-BF53-4F26-A269-50769175B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1C61-E030-48D4-A017-9507ECEDB9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B9A83-0472-47BC-A1B8-FD4DCE4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E67D8-3B2F-46FF-AC6D-AE1DB796CD53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89D27-BAB9-4274-B617-D54C50397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7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30C-0BFE-4E66-A9D8-358E9CC84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D21AF-CCEE-42EE-97CE-9CEC66959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2218"/>
            <a:ext cx="6858000" cy="152558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975F3-5DE8-4D0E-88DC-82B8743C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C06C-E1C3-4307-8698-B79C9D9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F44D-F376-44D8-892A-6DDB756A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ucd logo png">
            <a:extLst>
              <a:ext uri="{FF2B5EF4-FFF2-40B4-BE49-F238E27FC236}">
                <a16:creationId xmlns:a16="http://schemas.microsoft.com/office/drawing/2014/main" id="{4287B32C-C8EA-411C-976E-8CD731E06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765467-1DD7-4FDB-BEF9-A99A1CF8D52E}"/>
              </a:ext>
            </a:extLst>
          </p:cNvPr>
          <p:cNvCxnSpPr/>
          <p:nvPr userDrawn="1"/>
        </p:nvCxnSpPr>
        <p:spPr>
          <a:xfrm>
            <a:off x="1143000" y="3602038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1148439" y="3640142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6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8A4C-E2E1-42BA-A615-6D6584A7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9C7ED-66D3-40C4-9FB3-5D8B5134D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39C-8941-4B87-9C7A-C406D0E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1CAA-D351-454C-BD37-0689368F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0300-A800-4C59-8994-3382533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C362-54EC-4F6F-993E-EB0220CD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F74B2-881E-4126-B898-2553FF41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270F-D090-4691-9E46-0F04CCDC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B2DE-DF39-41F1-B3D8-985A0D44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C112-B5C6-4E8C-AB11-BCFDC69E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17" name="Picture 2" descr="Image result for ucd logo png">
            <a:extLst>
              <a:ext uri="{FF2B5EF4-FFF2-40B4-BE49-F238E27FC236}">
                <a16:creationId xmlns:a16="http://schemas.microsoft.com/office/drawing/2014/main" id="{8B64AFC3-BA40-4A08-AABC-9D54DFE838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F3257C-DFDE-4AE4-AA42-5F79C864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75" y="2246397"/>
            <a:ext cx="7070725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34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4A61-D3D2-4337-B812-A9486550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F4BC-AB6B-43FF-AE85-597B73B9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6756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37269-F32F-4657-B237-1E37417F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FCBE-84FD-4577-8D8E-5F9AE221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8140-F6A8-48E4-852C-D8F2DEC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CF9C1-B532-444D-9D5C-EEFD3D8FB741}"/>
              </a:ext>
            </a:extLst>
          </p:cNvPr>
          <p:cNvCxnSpPr/>
          <p:nvPr userDrawn="1"/>
        </p:nvCxnSpPr>
        <p:spPr>
          <a:xfrm>
            <a:off x="97971" y="1354824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0" y="1320739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3D2A-D78C-403A-AB77-4E70C698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15BD-97B1-4CA5-BEE7-8A26B032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CE03-A7A3-40A0-AFFD-A08DFCA0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D5B3-49CE-49C1-A265-C6DCD0D0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D3FCA-65D0-4EF4-86A0-63D410DF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18F1-83FD-41C7-B14D-47837A3C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5DBE-3E68-433C-8E77-85E4D02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6F238-4E7F-4CA0-A0AB-9A13417CF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B72EA-916B-46F6-AECA-280D0014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CA297-EDC1-4387-AA92-469FFB9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8926A-1038-4B1C-929D-89F9D1D0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226-C29D-499C-90DB-3775EBC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D9D64-9D92-4C8E-9E9C-CF25A631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9BEE4-0544-4728-BAB9-FB0AA7188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BC99E-A4CE-4B97-B30C-B5184B489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CA04-512F-408B-8BE7-60B1EA9E5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40D6E-5AFC-4E82-8009-63A6A43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F2C3-52D3-4DB7-87E7-0992E61C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BAFE6-9A55-4F2E-AD14-7F904231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8A01-3677-4393-B122-1655910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6E6C3-700D-4AC4-A71B-C5848CBE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2FC0-4CB9-421A-9287-53DB1AB3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11B8-5A94-41CE-AA46-7EF2E9D1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1B7FF-C1E2-4B7D-936D-7B1F2C64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9E60-5CA8-4B4C-8487-26E3306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C97F-FD72-4814-8C24-987E4AEE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43ED-5691-42CF-A29A-B96F860C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EF05-D242-4755-93F8-0EBE5BF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3514D-9C3E-49F8-AF33-796251E6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F8209-DB05-42A1-A4FA-4ECBB5CA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F7585-BA7C-4CC3-9668-BA882AB7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734E-D92C-4823-9024-125D102D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23DF-9081-4FC4-814E-1F5DF76F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CDC1C-8376-4636-9AE1-0709D80B3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2127E-436D-476F-889E-ACF20D21A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7285-4E90-4518-8255-CE4BF0F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67B29-1D34-4E4E-9CCB-90D3302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D1014-16DF-40DB-ADE8-76A29AD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6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A8D60-DCB9-4DC2-917C-5D817041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F64CF-9E00-4FB7-960E-6C6808FE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58A2-E6C9-44CE-89D8-6C42762FC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3184-5E3F-44E2-9A2B-CE00FFCDD202}" type="datetimeFigureOut">
              <a:rPr lang="en-US" smtClean="0"/>
              <a:t>16/10/18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10A89-1591-4136-8F15-4CE0B5C92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C638-5F37-40DC-963E-216B896C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3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F4E1-F271-41AF-81C3-D9E01F18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19" y="1192449"/>
            <a:ext cx="5354300" cy="1655762"/>
          </a:xfrm>
        </p:spPr>
        <p:txBody>
          <a:bodyPr>
            <a:normAutofit/>
          </a:bodyPr>
          <a:lstStyle/>
          <a:p>
            <a:r>
              <a:rPr lang="en-US" b="1" dirty="0"/>
              <a:t>COMP30810</a:t>
            </a:r>
            <a:br>
              <a:rPr lang="en-US" dirty="0"/>
            </a:br>
            <a:r>
              <a:rPr lang="en-US" dirty="0"/>
              <a:t>Intro to Text Analytics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1BE40-B0A8-418D-A9CF-822D3D507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027" y="3937686"/>
            <a:ext cx="6301945" cy="18473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Dr. Binh Thanh Le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thanhbinh.le@ucd.ie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Insight Centre for Data Analytics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School of Computer Science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University College Dublin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0E1-903A-498A-9E49-A4491B8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E01C0-86E0-481B-A9FD-40AB66C9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2645233"/>
            <a:ext cx="736282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7E045F-2BEE-49CE-A26B-88173ED6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164" y="1924994"/>
            <a:ext cx="3448050" cy="74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4DDBBF-5127-4FEE-A027-ED4DDE95EA7D}"/>
              </a:ext>
            </a:extLst>
          </p:cNvPr>
          <p:cNvSpPr/>
          <p:nvPr/>
        </p:nvSpPr>
        <p:spPr>
          <a:xfrm>
            <a:off x="3550406" y="1578922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Jaccard Similarity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346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815D8-B04A-4D4C-8AAD-46CBB5D4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A64F3-5A88-4B0E-B325-38B9C423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" y="2866007"/>
            <a:ext cx="5638800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7D368F-5419-4F12-9202-A30EF27FF3F3}"/>
              </a:ext>
            </a:extLst>
          </p:cNvPr>
          <p:cNvSpPr/>
          <p:nvPr/>
        </p:nvSpPr>
        <p:spPr>
          <a:xfrm>
            <a:off x="484429" y="171766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Cosine Similarity 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A211E-C8AB-4C94-9411-ABA29217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75" y="1453341"/>
            <a:ext cx="4695825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46EAD0-5CC1-4F5A-92EE-CE59E787917E}"/>
              </a:ext>
            </a:extLst>
          </p:cNvPr>
          <p:cNvSpPr/>
          <p:nvPr/>
        </p:nvSpPr>
        <p:spPr>
          <a:xfrm>
            <a:off x="6071935" y="389232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Cosine Distance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53CEC-288F-42D7-AB8E-9F4ACFCE81FC}"/>
              </a:ext>
            </a:extLst>
          </p:cNvPr>
          <p:cNvSpPr txBox="1"/>
          <p:nvPr/>
        </p:nvSpPr>
        <p:spPr>
          <a:xfrm>
            <a:off x="6071935" y="4233668"/>
            <a:ext cx="272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= 1 - Similarity</a:t>
            </a:r>
          </a:p>
        </p:txBody>
      </p:sp>
    </p:spTree>
    <p:extLst>
      <p:ext uri="{BB962C8B-B14F-4D97-AF65-F5344CB8AC3E}">
        <p14:creationId xmlns:p14="http://schemas.microsoft.com/office/powerpoint/2010/main" val="369937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6956-AB18-47A9-AABE-4FE3B8BA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664424-DD26-4988-9B18-EB5709DED8C5}"/>
              </a:ext>
            </a:extLst>
          </p:cNvPr>
          <p:cNvSpPr/>
          <p:nvPr/>
        </p:nvSpPr>
        <p:spPr>
          <a:xfrm>
            <a:off x="458682" y="1805802"/>
            <a:ext cx="796671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K-Means clustering intends to partition 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</a:rPr>
              <a:t>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objects (documents) into 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 clusters (groups) in which each object belongs to the cluster with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the nearest mean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A71EF0-456F-456F-B3DF-10D172177325}"/>
              </a:ext>
            </a:extLst>
          </p:cNvPr>
          <p:cNvGrpSpPr/>
          <p:nvPr/>
        </p:nvGrpSpPr>
        <p:grpSpPr>
          <a:xfrm>
            <a:off x="1304253" y="2596718"/>
            <a:ext cx="7441152" cy="4186467"/>
            <a:chOff x="1636762" y="2413838"/>
            <a:chExt cx="7441152" cy="41864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1D3203-2871-43E6-A8B9-9BB63E126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62" y="2413838"/>
              <a:ext cx="5121485" cy="418646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9A08CB-B3A3-4D4D-B0BB-391CB9E8C729}"/>
                </a:ext>
              </a:extLst>
            </p:cNvPr>
            <p:cNvSpPr txBox="1"/>
            <p:nvPr/>
          </p:nvSpPr>
          <p:spPr>
            <a:xfrm>
              <a:off x="4754879" y="3491346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K-mean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69734D-2BA0-4979-9DA0-2E4FAF345A9C}"/>
                </a:ext>
              </a:extLst>
            </p:cNvPr>
            <p:cNvSpPr txBox="1"/>
            <p:nvPr/>
          </p:nvSpPr>
          <p:spPr>
            <a:xfrm>
              <a:off x="6001431" y="2785190"/>
              <a:ext cx="307648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u="sng" dirty="0">
                  <a:solidFill>
                    <a:srgbClr val="FF0000"/>
                  </a:solidFill>
                </a:rPr>
                <a:t>Output</a:t>
              </a:r>
              <a:r>
                <a:rPr lang="en-US" i="1" dirty="0">
                  <a:solidFill>
                    <a:srgbClr val="FF0000"/>
                  </a:solidFill>
                </a:rPr>
                <a:t>: 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Cluster A , Cluster B, Cluster C</a:t>
              </a:r>
            </a:p>
            <a:p>
              <a:r>
                <a:rPr lang="en-US" sz="1600" i="1" dirty="0">
                  <a:solidFill>
                    <a:srgbClr val="FF0000"/>
                  </a:solidFill>
                </a:rPr>
                <a:t>(centroid A, centroid B, centroid C)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13C351-AEA0-4565-9C96-5A7DB27FA96B}"/>
                </a:ext>
              </a:extLst>
            </p:cNvPr>
            <p:cNvSpPr txBox="1"/>
            <p:nvPr/>
          </p:nvSpPr>
          <p:spPr>
            <a:xfrm>
              <a:off x="3659130" y="4797901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9DA5FB-4542-468D-874A-4DE451DE3018}"/>
                </a:ext>
              </a:extLst>
            </p:cNvPr>
            <p:cNvSpPr txBox="1"/>
            <p:nvPr/>
          </p:nvSpPr>
          <p:spPr>
            <a:xfrm>
              <a:off x="4817235" y="4797901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30BA68-24D7-4A46-9893-97A2AC056977}"/>
                </a:ext>
              </a:extLst>
            </p:cNvPr>
            <p:cNvSpPr txBox="1"/>
            <p:nvPr/>
          </p:nvSpPr>
          <p:spPr>
            <a:xfrm>
              <a:off x="5832808" y="4815416"/>
              <a:ext cx="7829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FF0000"/>
                  </a:solidFill>
                </a:rPr>
                <a:t>centroid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B504AA2-CF53-4A44-8577-D208C6BA0D92}"/>
              </a:ext>
            </a:extLst>
          </p:cNvPr>
          <p:cNvSpPr/>
          <p:nvPr/>
        </p:nvSpPr>
        <p:spPr>
          <a:xfrm>
            <a:off x="-168239" y="1279344"/>
            <a:ext cx="3731919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Centroid-based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36594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0D9A3E-BEA4-4776-9288-2A3054E3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56" y="2168610"/>
            <a:ext cx="3708890" cy="369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5916879" y="2497873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5348468" y="518522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05635" y="383230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E7163-B309-45AE-A3C3-E273C9882A73}"/>
              </a:ext>
            </a:extLst>
          </p:cNvPr>
          <p:cNvSpPr txBox="1"/>
          <p:nvPr/>
        </p:nvSpPr>
        <p:spPr>
          <a:xfrm>
            <a:off x="5145483" y="5947718"/>
            <a:ext cx="398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Init: 3 clusters, and 3 centroids (random)</a:t>
            </a:r>
          </a:p>
        </p:txBody>
      </p:sp>
      <p:pic>
        <p:nvPicPr>
          <p:cNvPr id="17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C6E5AA7C-1085-425C-8A84-90820D3C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35F550-35EB-4976-A875-3A8ED6A4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56" y="2105844"/>
            <a:ext cx="3741068" cy="3759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5750172" y="2139335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5348468" y="518522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05635" y="383230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180299-425C-4C0A-9BDB-59CB9AE6E8DE}"/>
              </a:ext>
            </a:extLst>
          </p:cNvPr>
          <p:cNvCxnSpPr>
            <a:cxnSpLocks/>
          </p:cNvCxnSpPr>
          <p:nvPr/>
        </p:nvCxnSpPr>
        <p:spPr>
          <a:xfrm>
            <a:off x="6464125" y="2574654"/>
            <a:ext cx="488610" cy="53101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B15D28-F47E-4606-A666-C144C50EE8BE}"/>
              </a:ext>
            </a:extLst>
          </p:cNvPr>
          <p:cNvCxnSpPr>
            <a:cxnSpLocks/>
          </p:cNvCxnSpPr>
          <p:nvPr/>
        </p:nvCxnSpPr>
        <p:spPr>
          <a:xfrm>
            <a:off x="7210219" y="3428655"/>
            <a:ext cx="790832" cy="40365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4E2EAC-0C07-42D1-9B2D-F8906FE35773}"/>
              </a:ext>
            </a:extLst>
          </p:cNvPr>
          <p:cNvSpPr txBox="1"/>
          <p:nvPr/>
        </p:nvSpPr>
        <p:spPr>
          <a:xfrm>
            <a:off x="5145483" y="5947718"/>
            <a:ext cx="35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distances; Group samples</a:t>
            </a:r>
          </a:p>
        </p:txBody>
      </p:sp>
      <p:pic>
        <p:nvPicPr>
          <p:cNvPr id="25" name="Picture 24" descr="A close up of a map&#10;&#10;Description generated with high confidence">
            <a:extLst>
              <a:ext uri="{FF2B5EF4-FFF2-40B4-BE49-F238E27FC236}">
                <a16:creationId xmlns:a16="http://schemas.microsoft.com/office/drawing/2014/main" id="{4FE65A71-7B68-4FA5-AD6D-ED8090F15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3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AF5EE-0CB8-4D18-A061-06EA8D50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91" y="2139335"/>
            <a:ext cx="3741068" cy="3747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329044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BB7FF-CF12-4A64-AE79-859CBF81AFA3}"/>
              </a:ext>
            </a:extLst>
          </p:cNvPr>
          <p:cNvSpPr txBox="1"/>
          <p:nvPr/>
        </p:nvSpPr>
        <p:spPr>
          <a:xfrm>
            <a:off x="5145483" y="5947718"/>
            <a:ext cx="308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2: Compute Centroids</a:t>
            </a:r>
          </a:p>
        </p:txBody>
      </p:sp>
      <p:pic>
        <p:nvPicPr>
          <p:cNvPr id="18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B43237F5-CC44-478D-8863-CC757EE40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65A3C-7ADB-48D0-8E87-866F24C4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92" y="2126408"/>
            <a:ext cx="3741068" cy="3765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3290446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F0B1C-AF99-4710-8F69-04E1C7913B23}"/>
              </a:ext>
            </a:extLst>
          </p:cNvPr>
          <p:cNvSpPr txBox="1"/>
          <p:nvPr/>
        </p:nvSpPr>
        <p:spPr>
          <a:xfrm>
            <a:off x="5145483" y="5947718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distances; Group samples</a:t>
            </a:r>
          </a:p>
        </p:txBody>
      </p:sp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A0FEB270-9711-4C86-9CD3-69B1862CE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699EF-9F6C-46B4-9B90-DB235389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762" y="2126408"/>
            <a:ext cx="3714494" cy="3738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2) K-Means clustering: distance based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3B1AB-42F6-40EA-B572-51768F0D7E9A}"/>
              </a:ext>
            </a:extLst>
          </p:cNvPr>
          <p:cNvSpPr txBox="1"/>
          <p:nvPr/>
        </p:nvSpPr>
        <p:spPr>
          <a:xfrm>
            <a:off x="5102182" y="179927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44EB4-E878-4400-8E6B-80BC414F2E9F}"/>
              </a:ext>
            </a:extLst>
          </p:cNvPr>
          <p:cNvSpPr txBox="1"/>
          <p:nvPr/>
        </p:nvSpPr>
        <p:spPr>
          <a:xfrm>
            <a:off x="6022250" y="3105780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Centroid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9AFF11-70A3-46D4-B44F-1E84713F8E22}"/>
              </a:ext>
            </a:extLst>
          </p:cNvPr>
          <p:cNvSpPr txBox="1"/>
          <p:nvPr/>
        </p:nvSpPr>
        <p:spPr>
          <a:xfrm>
            <a:off x="6022250" y="4649767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Centroid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253EB-96C6-4A23-BD09-CFB49A91FE1E}"/>
              </a:ext>
            </a:extLst>
          </p:cNvPr>
          <p:cNvSpPr txBox="1"/>
          <p:nvPr/>
        </p:nvSpPr>
        <p:spPr>
          <a:xfrm>
            <a:off x="7630348" y="2731759"/>
            <a:ext cx="10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Centroid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1E225-2C67-4B01-9082-C8A57F58458D}"/>
              </a:ext>
            </a:extLst>
          </p:cNvPr>
          <p:cNvSpPr txBox="1"/>
          <p:nvPr/>
        </p:nvSpPr>
        <p:spPr>
          <a:xfrm>
            <a:off x="5145483" y="5947718"/>
            <a:ext cx="308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Iteration 3: Compute Centroids</a:t>
            </a:r>
          </a:p>
          <a:p>
            <a:r>
              <a:rPr lang="en-US" dirty="0">
                <a:sym typeface="Wingdings" panose="05000000000000000000" pitchFamily="2" charset="2"/>
              </a:rPr>
              <a:t> No sample move  End</a:t>
            </a:r>
            <a:endParaRPr lang="en-US" dirty="0"/>
          </a:p>
        </p:txBody>
      </p:sp>
      <p:pic>
        <p:nvPicPr>
          <p:cNvPr id="15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EEA6A527-2596-4F66-9453-40A3EC234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0" y="1993556"/>
            <a:ext cx="4700509" cy="386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7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05FD2-8AC6-473A-AECD-165912B58F5B}"/>
              </a:ext>
            </a:extLst>
          </p:cNvPr>
          <p:cNvSpPr/>
          <p:nvPr/>
        </p:nvSpPr>
        <p:spPr>
          <a:xfrm>
            <a:off x="3395854" y="1777189"/>
            <a:ext cx="556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1 - Pick K _____ points as cluster centers called ________.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/>
              <p:nvPr/>
            </p:nvSpPr>
            <p:spPr>
              <a:xfrm>
                <a:off x="3395854" y="2697605"/>
                <a:ext cx="55113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Step 2 -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 to _______ cluster by calculating its distance to each ________.</a:t>
                </a:r>
                <a:endParaRPr lang="en-US" b="0" i="0" dirty="0">
                  <a:solidFill>
                    <a:srgbClr val="222222"/>
                  </a:solidFill>
                  <a:effectLst/>
                  <a:latin typeface="Karla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854" y="2697605"/>
                <a:ext cx="5511339" cy="646331"/>
              </a:xfrm>
              <a:prstGeom prst="rect">
                <a:avLst/>
              </a:prstGeom>
              <a:blipFill>
                <a:blip r:embed="rId2"/>
                <a:stretch>
                  <a:fillRect l="-885" t="-5660" r="-154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44212A1-751A-4AD5-B0EC-4B4398F2F25C}"/>
              </a:ext>
            </a:extLst>
          </p:cNvPr>
          <p:cNvSpPr/>
          <p:nvPr/>
        </p:nvSpPr>
        <p:spPr>
          <a:xfrm>
            <a:off x="3395854" y="3618021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3 - Find new _________ by taking the _______ of the assigned points.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B3BAA-E6E0-4C88-91C4-A0A975234EE4}"/>
              </a:ext>
            </a:extLst>
          </p:cNvPr>
          <p:cNvSpPr/>
          <p:nvPr/>
        </p:nvSpPr>
        <p:spPr>
          <a:xfrm>
            <a:off x="3395854" y="4538438"/>
            <a:ext cx="5511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4 - Repeat Step 2 and 3 until _________________.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0703C-6C0E-4BF3-81F1-402C8BDA948B}"/>
              </a:ext>
            </a:extLst>
          </p:cNvPr>
          <p:cNvSpPr txBox="1"/>
          <p:nvPr/>
        </p:nvSpPr>
        <p:spPr>
          <a:xfrm>
            <a:off x="3711035" y="1055716"/>
            <a:ext cx="4043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Tasks: Filling the blank with appropriate words</a:t>
            </a:r>
          </a:p>
        </p:txBody>
      </p:sp>
    </p:spTree>
    <p:extLst>
      <p:ext uri="{BB962C8B-B14F-4D97-AF65-F5344CB8AC3E}">
        <p14:creationId xmlns:p14="http://schemas.microsoft.com/office/powerpoint/2010/main" val="89770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05FD2-8AC6-473A-AECD-165912B58F5B}"/>
              </a:ext>
            </a:extLst>
          </p:cNvPr>
          <p:cNvSpPr/>
          <p:nvPr/>
        </p:nvSpPr>
        <p:spPr>
          <a:xfrm>
            <a:off x="3483031" y="1644100"/>
            <a:ext cx="5569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1 - Pick K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random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points as cluster centers called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centroids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/>
              <p:nvPr/>
            </p:nvSpPr>
            <p:spPr>
              <a:xfrm>
                <a:off x="3483031" y="2564516"/>
                <a:ext cx="55113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Step 2 - Assign each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KaTeX_Main"/>
                  </a:rPr>
                  <a:t>​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 to </a:t>
                </a:r>
                <a:r>
                  <a:rPr lang="en-US" dirty="0">
                    <a:solidFill>
                      <a:srgbClr val="FF0000"/>
                    </a:solidFill>
                    <a:latin typeface="Karla"/>
                  </a:rPr>
                  <a:t>nearest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 cluster by calculating its distance to each </a:t>
                </a:r>
                <a:r>
                  <a:rPr lang="en-US" dirty="0">
                    <a:solidFill>
                      <a:srgbClr val="FF0000"/>
                    </a:solidFill>
                    <a:latin typeface="Karla"/>
                  </a:rPr>
                  <a:t>centroid</a:t>
                </a:r>
                <a:r>
                  <a:rPr lang="en-US" dirty="0">
                    <a:solidFill>
                      <a:srgbClr val="222222"/>
                    </a:solidFill>
                    <a:latin typeface="Karla"/>
                  </a:rPr>
                  <a:t>.</a:t>
                </a:r>
                <a:endParaRPr lang="en-US" b="0" i="0" dirty="0">
                  <a:solidFill>
                    <a:srgbClr val="222222"/>
                  </a:solidFill>
                  <a:effectLst/>
                  <a:latin typeface="Karla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75E296-ABA2-49C9-A970-CF2E327E5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031" y="2564516"/>
                <a:ext cx="5511339" cy="646331"/>
              </a:xfrm>
              <a:prstGeom prst="rect">
                <a:avLst/>
              </a:prstGeom>
              <a:blipFill>
                <a:blip r:embed="rId2"/>
                <a:stretch>
                  <a:fillRect l="-88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44212A1-751A-4AD5-B0EC-4B4398F2F25C}"/>
              </a:ext>
            </a:extLst>
          </p:cNvPr>
          <p:cNvSpPr/>
          <p:nvPr/>
        </p:nvSpPr>
        <p:spPr>
          <a:xfrm>
            <a:off x="3483031" y="3484932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3 - Find new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centroids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by taking the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mean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 of the assigned points.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3B3BAA-E6E0-4C88-91C4-A0A975234EE4}"/>
              </a:ext>
            </a:extLst>
          </p:cNvPr>
          <p:cNvSpPr/>
          <p:nvPr/>
        </p:nvSpPr>
        <p:spPr>
          <a:xfrm>
            <a:off x="3483031" y="4405349"/>
            <a:ext cx="55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Karla"/>
              </a:rPr>
              <a:t> Step 4 - Repeat Step 2 and 3 until </a:t>
            </a:r>
            <a:r>
              <a:rPr lang="en-US" dirty="0">
                <a:solidFill>
                  <a:srgbClr val="FF0000"/>
                </a:solidFill>
                <a:latin typeface="Karla"/>
              </a:rPr>
              <a:t>none of the cluster assignments change</a:t>
            </a:r>
            <a:r>
              <a:rPr lang="en-US" dirty="0">
                <a:solidFill>
                  <a:srgbClr val="222222"/>
                </a:solidFill>
                <a:latin typeface="Karla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38169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967D-2F80-48B8-864B-741854E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B34-6D2C-4765-8D49-BEFC2BA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Understanding the main concept of clustering</a:t>
            </a:r>
          </a:p>
          <a:p>
            <a:r>
              <a:rPr lang="en-US" sz="2800" dirty="0"/>
              <a:t>Understanding several classifiers: K-Means Clustering, </a:t>
            </a:r>
            <a:r>
              <a:rPr lang="en-US" sz="2800"/>
              <a:t>Hierarchical Clustering</a:t>
            </a:r>
            <a:endParaRPr lang="en-US" sz="2800" dirty="0"/>
          </a:p>
          <a:p>
            <a:r>
              <a:rPr lang="en-US" sz="2800" dirty="0"/>
              <a:t>Applying the classifiers to Text Mining</a:t>
            </a:r>
          </a:p>
        </p:txBody>
      </p:sp>
    </p:spTree>
    <p:extLst>
      <p:ext uri="{BB962C8B-B14F-4D97-AF65-F5344CB8AC3E}">
        <p14:creationId xmlns:p14="http://schemas.microsoft.com/office/powerpoint/2010/main" val="60512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A929C-15E3-4485-9E32-DC0BF6517D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Pseudo-code for K-mean Clustering</a:t>
            </a:r>
          </a:p>
        </p:txBody>
      </p:sp>
      <p:pic>
        <p:nvPicPr>
          <p:cNvPr id="3074" name="Picture 2" descr="https://upload.wikimedia.org/wikipedia/commons/5/5b/Algorithm_kmeans.png">
            <a:extLst>
              <a:ext uri="{FF2B5EF4-FFF2-40B4-BE49-F238E27FC236}">
                <a16:creationId xmlns:a16="http://schemas.microsoft.com/office/drawing/2014/main" id="{3DAE4AA6-1326-4C3E-9838-7D9CB95B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98" y="269733"/>
            <a:ext cx="5779201" cy="62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99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Pros and Cons">
            <a:extLst>
              <a:ext uri="{FF2B5EF4-FFF2-40B4-BE49-F238E27FC236}">
                <a16:creationId xmlns:a16="http://schemas.microsoft.com/office/drawing/2014/main" id="{50A4A606-772D-4078-8D56-B3BFB3C43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40" y="4354830"/>
            <a:ext cx="3337560" cy="250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41DDC-9402-450B-BB43-ED3EDED6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2.1) </a:t>
            </a:r>
            <a:r>
              <a:rPr lang="en-US" b="1" dirty="0"/>
              <a:t>Pros</a:t>
            </a:r>
            <a:r>
              <a:rPr lang="en-US" dirty="0"/>
              <a:t> and </a:t>
            </a:r>
            <a:r>
              <a:rPr lang="en-US" b="1" dirty="0"/>
              <a:t>Cons</a:t>
            </a:r>
            <a:r>
              <a:rPr lang="en-US" dirty="0"/>
              <a:t> of K-means clustering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D42A08-4592-4EDB-A361-BF816CDB315D}"/>
              </a:ext>
            </a:extLst>
          </p:cNvPr>
          <p:cNvSpPr/>
          <p:nvPr/>
        </p:nvSpPr>
        <p:spPr>
          <a:xfrm>
            <a:off x="71697" y="3305408"/>
            <a:ext cx="8140529" cy="16312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q_serif"/>
              </a:rPr>
              <a:t>Cons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Difficult to predict the number of clusters (K-Value)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Initial centroids have a strong impact on the final results </a:t>
            </a:r>
          </a:p>
          <a:p>
            <a:pPr marL="800100" lvl="1" indent="-342900">
              <a:spcAft>
                <a:spcPts val="600"/>
              </a:spcAft>
              <a:buAutoNum type="arabicParenR"/>
            </a:pPr>
            <a:r>
              <a:rPr lang="en-US" dirty="0"/>
              <a:t>Depends on distance measurement </a:t>
            </a:r>
            <a:r>
              <a:rPr lang="en-US" dirty="0">
                <a:sym typeface="Wingdings" panose="05000000000000000000" pitchFamily="2" charset="2"/>
              </a:rPr>
              <a:t> change distance computation will change the final results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05789-825E-4473-B6D3-21DC2FD0B9D3}"/>
              </a:ext>
            </a:extLst>
          </p:cNvPr>
          <p:cNvSpPr/>
          <p:nvPr/>
        </p:nvSpPr>
        <p:spPr>
          <a:xfrm>
            <a:off x="71697" y="1397193"/>
            <a:ext cx="8140529" cy="19082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q_serif"/>
              </a:rPr>
              <a:t>Pros:</a:t>
            </a:r>
            <a:endParaRPr lang="en-US" dirty="0">
              <a:solidFill>
                <a:srgbClr val="333333"/>
              </a:solidFill>
              <a:latin typeface="q_serif"/>
            </a:endParaRP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Easy to implement</a:t>
            </a: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With a large number of variables, K-Means may be computationally faster than hierarchical clustering (if K is small).</a:t>
            </a:r>
          </a:p>
          <a:p>
            <a:pPr marL="800100" lvl="1" indent="-342900">
              <a:spcAft>
                <a:spcPts val="600"/>
              </a:spcAft>
              <a:buFontTx/>
              <a:buAutoNum type="arabicParenR"/>
            </a:pPr>
            <a:r>
              <a:rPr lang="en-US" dirty="0"/>
              <a:t>An instance can change cluster (move to another cluster) when the centroids are recomputed</a:t>
            </a:r>
          </a:p>
        </p:txBody>
      </p:sp>
    </p:spTree>
    <p:extLst>
      <p:ext uri="{BB962C8B-B14F-4D97-AF65-F5344CB8AC3E}">
        <p14:creationId xmlns:p14="http://schemas.microsoft.com/office/powerpoint/2010/main" val="643022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0B4B-507B-4D39-938E-E291250C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2.2) How to choose 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E427-33BD-4F76-9360-C9DCAFF90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841277"/>
          </a:xfrm>
        </p:spPr>
        <p:txBody>
          <a:bodyPr>
            <a:normAutofit/>
          </a:bodyPr>
          <a:lstStyle/>
          <a:p>
            <a:r>
              <a:rPr lang="en-US" dirty="0"/>
              <a:t>We often know the value of K. In that case we use the value of K. </a:t>
            </a:r>
          </a:p>
          <a:p>
            <a:r>
              <a:rPr lang="en-US" dirty="0"/>
              <a:t>Else, we use several techniques to find the K: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Elbow method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Cross-validation</a:t>
            </a:r>
          </a:p>
          <a:p>
            <a:pPr lvl="1"/>
            <a:r>
              <a:rPr lang="en-US" sz="2400" dirty="0"/>
              <a:t>Average silhouette method</a:t>
            </a:r>
          </a:p>
          <a:p>
            <a:pPr lvl="1"/>
            <a:r>
              <a:rPr lang="en-US" sz="2400" dirty="0"/>
              <a:t>Gap statistic method</a:t>
            </a:r>
          </a:p>
          <a:p>
            <a:pPr lvl="1"/>
            <a:r>
              <a:rPr lang="en-US" sz="2400" dirty="0"/>
              <a:t>Information criterion approaches: Akaike information criterion (AIC), Bayesian information criterion (BIC), Deviance information criterion (DIC) </a:t>
            </a:r>
          </a:p>
          <a:p>
            <a:pPr lvl="1"/>
            <a:r>
              <a:rPr lang="en-US" sz="2400" dirty="0"/>
              <a:t>Rate–distortion theory</a:t>
            </a:r>
          </a:p>
        </p:txBody>
      </p:sp>
    </p:spTree>
    <p:extLst>
      <p:ext uri="{BB962C8B-B14F-4D97-AF65-F5344CB8AC3E}">
        <p14:creationId xmlns:p14="http://schemas.microsoft.com/office/powerpoint/2010/main" val="94751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Distribution-based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5F2AB-F44A-4859-9985-ABDB0421F54E}"/>
              </a:ext>
            </a:extLst>
          </p:cNvPr>
          <p:cNvSpPr/>
          <p:nvPr/>
        </p:nvSpPr>
        <p:spPr>
          <a:xfrm>
            <a:off x="328831" y="1696364"/>
            <a:ext cx="3411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Expectation Maximization</a:t>
            </a:r>
          </a:p>
        </p:txBody>
      </p:sp>
      <p:pic>
        <p:nvPicPr>
          <p:cNvPr id="5130" name="Picture 10" descr="Image result for Expectationâmaximization algorithm example .gif">
            <a:extLst>
              <a:ext uri="{FF2B5EF4-FFF2-40B4-BE49-F238E27FC236}">
                <a16:creationId xmlns:a16="http://schemas.microsoft.com/office/drawing/2014/main" id="{5F129191-0C83-4DDA-BF6D-6C35494E89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66" y="2518756"/>
            <a:ext cx="7462983" cy="419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17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Density-based clustering</a:t>
            </a:r>
          </a:p>
        </p:txBody>
      </p:sp>
      <p:pic>
        <p:nvPicPr>
          <p:cNvPr id="5124" name="Picture 4" descr="meanshift">
            <a:extLst>
              <a:ext uri="{FF2B5EF4-FFF2-40B4-BE49-F238E27FC236}">
                <a16:creationId xmlns:a16="http://schemas.microsoft.com/office/drawing/2014/main" id="{AB1117EE-8613-40C7-8AAE-F3CC8B987D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00" y="1630335"/>
            <a:ext cx="4971014" cy="497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681C98-275E-46E3-AF86-B49D682E1352}"/>
              </a:ext>
            </a:extLst>
          </p:cNvPr>
          <p:cNvSpPr/>
          <p:nvPr/>
        </p:nvSpPr>
        <p:spPr>
          <a:xfrm>
            <a:off x="0" y="1382885"/>
            <a:ext cx="3241208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Mean-Shift Clustering</a:t>
            </a:r>
          </a:p>
        </p:txBody>
      </p:sp>
    </p:spTree>
    <p:extLst>
      <p:ext uri="{BB962C8B-B14F-4D97-AF65-F5344CB8AC3E}">
        <p14:creationId xmlns:p14="http://schemas.microsoft.com/office/powerpoint/2010/main" val="118265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64E8B-0F51-4761-B514-FAFB3314E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Density-based clustering</a:t>
            </a:r>
          </a:p>
        </p:txBody>
      </p:sp>
      <p:pic>
        <p:nvPicPr>
          <p:cNvPr id="5126" name="Picture 6" descr="https://cdn-images-1.medium.com/max/1000/1*tc8UF-h0nQqUfLC8-0uInQ.gif">
            <a:extLst>
              <a:ext uri="{FF2B5EF4-FFF2-40B4-BE49-F238E27FC236}">
                <a16:creationId xmlns:a16="http://schemas.microsoft.com/office/drawing/2014/main" id="{0CC1B4C6-A491-4E22-B98A-4E637844E8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78" y="2470734"/>
            <a:ext cx="4506790" cy="283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06B734-71D6-49E1-9925-F7518E9C80FD}"/>
              </a:ext>
            </a:extLst>
          </p:cNvPr>
          <p:cNvSpPr/>
          <p:nvPr/>
        </p:nvSpPr>
        <p:spPr>
          <a:xfrm>
            <a:off x="0" y="1478927"/>
            <a:ext cx="9155968" cy="47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>
              <a:lnSpc>
                <a:spcPct val="110000"/>
              </a:lnSpc>
            </a:pPr>
            <a:r>
              <a:rPr lang="en-US" sz="2400" dirty="0">
                <a:solidFill>
                  <a:srgbClr val="0070C0"/>
                </a:solidFill>
              </a:rPr>
              <a:t>Density-Based Spatial Clustering of Applications with Noise (DBSCAN)</a:t>
            </a:r>
          </a:p>
        </p:txBody>
      </p:sp>
      <p:pic>
        <p:nvPicPr>
          <p:cNvPr id="7170" name="Picture 2" descr="Image result for gaussian clustering .gif">
            <a:extLst>
              <a:ext uri="{FF2B5EF4-FFF2-40B4-BE49-F238E27FC236}">
                <a16:creationId xmlns:a16="http://schemas.microsoft.com/office/drawing/2014/main" id="{4B9EA356-D464-4FC5-B3CD-293BBC2795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1" y="2071688"/>
            <a:ext cx="3838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D03505-1475-4253-A056-33DA78AE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100" name="Picture 4" descr="Image result for hierarchical clustering demonstration gif">
            <a:extLst>
              <a:ext uri="{FF2B5EF4-FFF2-40B4-BE49-F238E27FC236}">
                <a16:creationId xmlns:a16="http://schemas.microsoft.com/office/drawing/2014/main" id="{45961BBF-1C30-4C2E-9D6F-54D57CE126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57" y="2158313"/>
            <a:ext cx="8384287" cy="37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8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J:\Xfer\northeastern\my_lectures\hier_animation\dendro16.tif">
            <a:extLst>
              <a:ext uri="{FF2B5EF4-FFF2-40B4-BE49-F238E27FC236}">
                <a16:creationId xmlns:a16="http://schemas.microsoft.com/office/drawing/2014/main" id="{4E5463A8-611B-42A9-A6BD-25A33AF9F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6" y="3058068"/>
            <a:ext cx="5074508" cy="37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D65B-B3ED-4B72-BA59-96ED10206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We start with every data point in a separate cluster</a:t>
            </a:r>
          </a:p>
          <a:p>
            <a:r>
              <a:rPr lang="en-US" altLang="en-US" sz="2400" dirty="0"/>
              <a:t>We keep </a:t>
            </a:r>
            <a:r>
              <a:rPr lang="en-US" altLang="en-US" sz="2400" dirty="0">
                <a:solidFill>
                  <a:srgbClr val="C00000"/>
                </a:solidFill>
              </a:rPr>
              <a:t>merging the most similar pairs </a:t>
            </a:r>
            <a:r>
              <a:rPr lang="en-US" altLang="en-US" sz="2400" dirty="0"/>
              <a:t>of data points/clusters until we have one big cluster left</a:t>
            </a:r>
          </a:p>
          <a:p>
            <a:r>
              <a:rPr lang="en-US" altLang="en-US" sz="2400" dirty="0"/>
              <a:t>This is called a bottom-up or agglomerative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33A02-5155-4534-AC51-EC530134F946}"/>
              </a:ext>
            </a:extLst>
          </p:cNvPr>
          <p:cNvSpPr/>
          <p:nvPr/>
        </p:nvSpPr>
        <p:spPr>
          <a:xfrm>
            <a:off x="4786182" y="3825176"/>
            <a:ext cx="4004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This produces a </a:t>
            </a:r>
            <a:r>
              <a:rPr lang="en-US" altLang="en-US" i="1" dirty="0">
                <a:solidFill>
                  <a:srgbClr val="C00000"/>
                </a:solidFill>
              </a:rPr>
              <a:t>binary tree </a:t>
            </a:r>
            <a:r>
              <a:rPr lang="en-US" altLang="en-US" dirty="0"/>
              <a:t>or </a:t>
            </a:r>
            <a:r>
              <a:rPr lang="en-US" altLang="en-US" b="1" i="1" dirty="0">
                <a:solidFill>
                  <a:srgbClr val="C00000"/>
                </a:solidFill>
              </a:rPr>
              <a:t>dendrogram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F29DB-DC1E-4496-AD7A-3BA7D77E4953}"/>
              </a:ext>
            </a:extLst>
          </p:cNvPr>
          <p:cNvSpPr/>
          <p:nvPr/>
        </p:nvSpPr>
        <p:spPr>
          <a:xfrm>
            <a:off x="4810896" y="4634868"/>
            <a:ext cx="4242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 final cluster is the root and each data item is a leaf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6A9F88-66E6-4B8F-B407-6FF5D55A4B9F}"/>
              </a:ext>
            </a:extLst>
          </p:cNvPr>
          <p:cNvSpPr/>
          <p:nvPr/>
        </p:nvSpPr>
        <p:spPr>
          <a:xfrm>
            <a:off x="4815728" y="5607920"/>
            <a:ext cx="432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The height of the bars indicate how close the items 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988A2-3964-4928-89B9-E929F0419460}"/>
              </a:ext>
            </a:extLst>
          </p:cNvPr>
          <p:cNvSpPr/>
          <p:nvPr/>
        </p:nvSpPr>
        <p:spPr>
          <a:xfrm>
            <a:off x="1051472" y="985493"/>
            <a:ext cx="295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Connectivity-based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9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E9CC-4A46-4BF9-9EC3-3A276A0C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 Flowchart</a:t>
            </a:r>
          </a:p>
        </p:txBody>
      </p:sp>
      <p:pic>
        <p:nvPicPr>
          <p:cNvPr id="8194" name="Picture 2" descr="Image result for Hierarchical Clustering flowchart">
            <a:extLst>
              <a:ext uri="{FF2B5EF4-FFF2-40B4-BE49-F238E27FC236}">
                <a16:creationId xmlns:a16="http://schemas.microsoft.com/office/drawing/2014/main" id="{589E5BF4-17E2-429D-A51B-DD38899C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" y="1716172"/>
            <a:ext cx="3040489" cy="47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81638" tIns="40819" rIns="81638" bIns="40819"/>
              <a:lstStyle/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Steps</a:t>
                </a:r>
                <a:r>
                  <a:rPr lang="en-US" dirty="0"/>
                  <a:t>: Calculate similarity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 	    </a:t>
                </a:r>
                <a:r>
                  <a:rPr lang="en-US" b="1" dirty="0">
                    <a:solidFill>
                      <a:srgbClr val="FF0000"/>
                    </a:solidFill>
                  </a:rPr>
                  <a:t>Repeat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>
                    <a:solidFill>
                      <a:srgbClr val="0070C0"/>
                    </a:solidFill>
                  </a:rPr>
                  <a:t>Merge the two most similar clusters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 and C</a:t>
                </a:r>
                <a:r>
                  <a:rPr lang="en-US" baseline="-25000" dirty="0"/>
                  <a:t>2</a:t>
                </a:r>
                <a:r>
                  <a:rPr lang="en-US" dirty="0"/>
                  <a:t>, to form a new cluster C</a:t>
                </a:r>
                <a:r>
                  <a:rPr lang="en-US" baseline="-25000" dirty="0"/>
                  <a:t>0</a:t>
                </a:r>
                <a:r>
                  <a:rPr lang="en-US" dirty="0"/>
                  <a:t>.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Update similarities between C</a:t>
                </a:r>
                <a:r>
                  <a:rPr lang="en-US" baseline="-25000" dirty="0"/>
                  <a:t>0</a:t>
                </a:r>
                <a:r>
                  <a:rPr lang="en-US" dirty="0"/>
                  <a:t> and each of the remaining clusters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update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90000"/>
                  </a:lnSpc>
                  <a:buFont typeface="Wingdings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	    </a:t>
                </a:r>
                <a:r>
                  <a:rPr lang="en-US" b="1" dirty="0">
                    <a:solidFill>
                      <a:srgbClr val="FF0000"/>
                    </a:solidFill>
                  </a:rPr>
                  <a:t>Until</a:t>
                </a:r>
                <a:r>
                  <a:rPr lang="en-US" dirty="0"/>
                  <a:t> there remain a single cluster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Output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rgbClr val="0070C0"/>
                    </a:solidFill>
                  </a:rPr>
                  <a:t>Dendrogram</a:t>
                </a:r>
                <a:r>
                  <a:rPr lang="en-US" dirty="0"/>
                  <a:t> of clusters</a:t>
                </a: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blipFill>
                <a:blip r:embed="rId3"/>
                <a:stretch>
                  <a:fillRect l="-1209" t="-1560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9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E9CC-4A46-4BF9-9EC3-3A276A0C7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 Flowchart</a:t>
            </a:r>
          </a:p>
        </p:txBody>
      </p:sp>
      <p:pic>
        <p:nvPicPr>
          <p:cNvPr id="8194" name="Picture 2" descr="Image result for Hierarchical Clustering flowchart">
            <a:extLst>
              <a:ext uri="{FF2B5EF4-FFF2-40B4-BE49-F238E27FC236}">
                <a16:creationId xmlns:a16="http://schemas.microsoft.com/office/drawing/2014/main" id="{589E5BF4-17E2-429D-A51B-DD38899C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8" y="1716172"/>
            <a:ext cx="3040489" cy="47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81638" tIns="40819" rIns="81638" bIns="40819"/>
              <a:lstStyle/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Steps</a:t>
                </a:r>
                <a:r>
                  <a:rPr lang="en-US" dirty="0"/>
                  <a:t>: Calculate similarity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 	    </a:t>
                </a:r>
                <a:r>
                  <a:rPr lang="en-US" b="1" dirty="0">
                    <a:solidFill>
                      <a:srgbClr val="FF0000"/>
                    </a:solidFill>
                  </a:rPr>
                  <a:t>Repeat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>
                    <a:solidFill>
                      <a:srgbClr val="0070C0"/>
                    </a:solidFill>
                  </a:rPr>
                  <a:t>Merge the two most similar clusters 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 and C</a:t>
                </a:r>
                <a:r>
                  <a:rPr lang="en-US" baseline="-25000" dirty="0"/>
                  <a:t>2</a:t>
                </a:r>
                <a:r>
                  <a:rPr lang="en-US" dirty="0"/>
                  <a:t>, to form a new cluster C</a:t>
                </a:r>
                <a:r>
                  <a:rPr lang="en-US" baseline="-25000" dirty="0"/>
                  <a:t>0</a:t>
                </a:r>
                <a:r>
                  <a:rPr lang="en-US" dirty="0"/>
                  <a:t>.</a:t>
                </a:r>
              </a:p>
              <a:p>
                <a:pPr marL="1200150" lvl="2" indent="-285750">
                  <a:lnSpc>
                    <a:spcPct val="90000"/>
                  </a:lnSpc>
                  <a:buFont typeface="Wingdings" panose="05000000000000000000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Update similarities between C</a:t>
                </a:r>
                <a:r>
                  <a:rPr lang="en-US" baseline="-25000" dirty="0"/>
                  <a:t>0</a:t>
                </a:r>
                <a:r>
                  <a:rPr lang="en-US" dirty="0"/>
                  <a:t> and each of the remaining clusters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update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𝑆𝑖𝑚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90000"/>
                  </a:lnSpc>
                  <a:buFont typeface="Wingdings" pitchFamily="2" charset="2"/>
                  <a:buChar char="§"/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dirty="0"/>
                  <a:t>		    </a:t>
                </a:r>
                <a:r>
                  <a:rPr lang="en-US" b="1" dirty="0">
                    <a:solidFill>
                      <a:srgbClr val="FF0000"/>
                    </a:solidFill>
                  </a:rPr>
                  <a:t>Until</a:t>
                </a:r>
                <a:r>
                  <a:rPr lang="en-US" dirty="0"/>
                  <a:t> there remain a single cluster</a:t>
                </a:r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endParaRPr lang="en-US" dirty="0"/>
              </a:p>
              <a:p>
                <a:pPr>
                  <a:lnSpc>
                    <a:spcPct val="90000"/>
                  </a:lnSpc>
                  <a:tabLst>
                    <a:tab pos="0" algn="l"/>
                    <a:tab pos="414726" algn="l"/>
                    <a:tab pos="829452" algn="l"/>
                    <a:tab pos="1244178" algn="l"/>
                    <a:tab pos="1658904" algn="l"/>
                    <a:tab pos="2073631" algn="l"/>
                    <a:tab pos="2488357" algn="l"/>
                    <a:tab pos="2903083" algn="l"/>
                    <a:tab pos="3317809" algn="l"/>
                    <a:tab pos="3732535" algn="l"/>
                    <a:tab pos="4147261" algn="l"/>
                    <a:tab pos="4561987" algn="l"/>
                    <a:tab pos="4976713" algn="l"/>
                    <a:tab pos="5391440" algn="l"/>
                    <a:tab pos="5806166" algn="l"/>
                    <a:tab pos="6220892" algn="l"/>
                    <a:tab pos="6635618" algn="l"/>
                    <a:tab pos="7050344" algn="l"/>
                    <a:tab pos="7465070" algn="l"/>
                    <a:tab pos="7879796" algn="l"/>
                    <a:tab pos="8294522" algn="l"/>
                  </a:tabLst>
                </a:pPr>
                <a:r>
                  <a:rPr lang="en-US" b="1" dirty="0">
                    <a:solidFill>
                      <a:srgbClr val="FF0000"/>
                    </a:solidFill>
                  </a:rPr>
                  <a:t>Output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rgbClr val="0070C0"/>
                    </a:solidFill>
                  </a:rPr>
                  <a:t>Dendrogram</a:t>
                </a:r>
                <a:r>
                  <a:rPr lang="en-US" dirty="0"/>
                  <a:t> of clusters</a:t>
                </a:r>
              </a:p>
            </p:txBody>
          </p:sp>
        </mc:Choice>
        <mc:Fallback xmlns="">
          <p:sp>
            <p:nvSpPr>
              <p:cNvPr id="5" name="Text Box 2">
                <a:extLst>
                  <a:ext uri="{FF2B5EF4-FFF2-40B4-BE49-F238E27FC236}">
                    <a16:creationId xmlns:a16="http://schemas.microsoft.com/office/drawing/2014/main" id="{EC867F52-D40A-4CB6-B7E3-F1FEA337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7353" y="1945178"/>
                <a:ext cx="5038227" cy="3907615"/>
              </a:xfrm>
              <a:prstGeom prst="rect">
                <a:avLst/>
              </a:prstGeom>
              <a:blipFill>
                <a:blip r:embed="rId3"/>
                <a:stretch>
                  <a:fillRect l="-1209" t="-1560"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8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66D8-0E21-4795-9821-5941EB66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Text </a:t>
            </a:r>
            <a:r>
              <a:rPr lang="en-US" dirty="0">
                <a:sym typeface="Wingdings" panose="05000000000000000000" pitchFamily="2" charset="2"/>
              </a:rPr>
              <a:t> Vector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8190-4331-47CB-8445-8985E83BA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an item as a vector of numbers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C70CC7-C3C8-42F6-8BE1-70A874B43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42982"/>
              </p:ext>
            </p:extLst>
          </p:nvPr>
        </p:nvGraphicFramePr>
        <p:xfrm>
          <a:off x="1848265" y="2193254"/>
          <a:ext cx="6817572" cy="8915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36262">
                  <a:extLst>
                    <a:ext uri="{9D8B030D-6E8A-4147-A177-3AD203B41FA5}">
                      <a16:colId xmlns:a16="http://schemas.microsoft.com/office/drawing/2014/main" val="4198805771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60903385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2823918463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998035629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177149843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1149629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3180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Document1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6110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Document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1064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EF247F-C67B-4944-8E5C-3BE92F28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724479"/>
              </p:ext>
            </p:extLst>
          </p:nvPr>
        </p:nvGraphicFramePr>
        <p:xfrm>
          <a:off x="1848265" y="4185108"/>
          <a:ext cx="6817572" cy="8915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36262">
                  <a:extLst>
                    <a:ext uri="{9D8B030D-6E8A-4147-A177-3AD203B41FA5}">
                      <a16:colId xmlns:a16="http://schemas.microsoft.com/office/drawing/2014/main" val="4198805771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60903385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2823918463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998035629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1771498430"/>
                    </a:ext>
                  </a:extLst>
                </a:gridCol>
                <a:gridCol w="1136262">
                  <a:extLst>
                    <a:ext uri="{9D8B030D-6E8A-4147-A177-3AD203B41FA5}">
                      <a16:colId xmlns:a16="http://schemas.microsoft.com/office/drawing/2014/main" val="311496294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banana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fruit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yellow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3180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Document1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61109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Document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591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A06BF6-DB17-4130-BE0B-9799283B53A2}"/>
              </a:ext>
            </a:extLst>
          </p:cNvPr>
          <p:cNvSpPr txBox="1"/>
          <p:nvPr/>
        </p:nvSpPr>
        <p:spPr>
          <a:xfrm>
            <a:off x="478161" y="2585916"/>
            <a:ext cx="133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counting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7439F-0321-480C-8FE4-5F83EBD224E3}"/>
              </a:ext>
            </a:extLst>
          </p:cNvPr>
          <p:cNvSpPr txBox="1"/>
          <p:nvPr/>
        </p:nvSpPr>
        <p:spPr>
          <a:xfrm>
            <a:off x="656479" y="4568508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tf-idf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EBAF14-9101-40F5-9FE9-75FC5493407C}"/>
              </a:ext>
            </a:extLst>
          </p:cNvPr>
          <p:cNvSpPr/>
          <p:nvPr/>
        </p:nvSpPr>
        <p:spPr>
          <a:xfrm>
            <a:off x="1815515" y="2504303"/>
            <a:ext cx="6966020" cy="263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071DB3-E665-4807-869E-6F0157957A28}"/>
              </a:ext>
            </a:extLst>
          </p:cNvPr>
          <p:cNvSpPr/>
          <p:nvPr/>
        </p:nvSpPr>
        <p:spPr>
          <a:xfrm>
            <a:off x="1815515" y="4470633"/>
            <a:ext cx="6966020" cy="2636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B76D5-F905-4A8F-8FDF-E38D7D106AE8}"/>
              </a:ext>
            </a:extLst>
          </p:cNvPr>
          <p:cNvSpPr txBox="1"/>
          <p:nvPr/>
        </p:nvSpPr>
        <p:spPr>
          <a:xfrm>
            <a:off x="7545859" y="3429000"/>
            <a:ext cx="79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vector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AFA5AC-FDDE-4452-AF68-B52BC613EF2F}"/>
              </a:ext>
            </a:extLst>
          </p:cNvPr>
          <p:cNvCxnSpPr>
            <a:stCxn id="15" idx="2"/>
            <a:endCxn id="17" idx="1"/>
          </p:cNvCxnSpPr>
          <p:nvPr/>
        </p:nvCxnSpPr>
        <p:spPr>
          <a:xfrm>
            <a:off x="5298525" y="2767914"/>
            <a:ext cx="2247334" cy="8457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D8F8752-22B1-442A-A253-EE25DEFD1C9B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5298525" y="3613666"/>
            <a:ext cx="2247334" cy="8569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21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0CAF-3BEC-4C58-B9B1-41C73B13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Hierarchical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70E76-9CCF-4E81-B7F1-D382F5C00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Pros</a:t>
            </a:r>
            <a:r>
              <a:rPr lang="en-US" sz="2400" dirty="0"/>
              <a:t>:</a:t>
            </a:r>
          </a:p>
          <a:p>
            <a:pPr marL="684213" lvl="1" indent="-341313">
              <a:buFont typeface="Wingdings" panose="05000000000000000000" pitchFamily="2" charset="2"/>
              <a:buChar char="§"/>
            </a:pPr>
            <a:r>
              <a:rPr lang="en-US" sz="2400" dirty="0"/>
              <a:t>The result is a dendrogram, or hierarchy of datapoints.</a:t>
            </a:r>
          </a:p>
          <a:p>
            <a:pPr marL="684213" lvl="1" indent="-341313">
              <a:buFont typeface="Wingdings" panose="05000000000000000000" pitchFamily="2" charset="2"/>
              <a:buChar char="§"/>
            </a:pPr>
            <a:r>
              <a:rPr lang="en-US" sz="2400" dirty="0"/>
              <a:t>To choose K clusters, just cut the K − 1 longest links</a:t>
            </a:r>
          </a:p>
          <a:p>
            <a:endParaRPr lang="en-US" b="1" u="sng" dirty="0"/>
          </a:p>
          <a:p>
            <a:r>
              <a:rPr lang="en-US" sz="2400" b="1" u="sng" dirty="0"/>
              <a:t>Cons</a:t>
            </a:r>
            <a:r>
              <a:rPr lang="en-US" sz="2400" dirty="0"/>
              <a:t>: No real statistical or information theoretical foundation for the clustering</a:t>
            </a:r>
          </a:p>
        </p:txBody>
      </p:sp>
      <p:pic>
        <p:nvPicPr>
          <p:cNvPr id="11266" name="Picture 2" descr="Image result for Pros and Cons">
            <a:extLst>
              <a:ext uri="{FF2B5EF4-FFF2-40B4-BE49-F238E27FC236}">
                <a16:creationId xmlns:a16="http://schemas.microsoft.com/office/drawing/2014/main" id="{D8093C99-A0E0-44FE-AF2F-58829C3F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94335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25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35C6B0-F531-4DE9-ADE4-80D75AB022C9}"/>
              </a:ext>
            </a:extLst>
          </p:cNvPr>
          <p:cNvSpPr/>
          <p:nvPr/>
        </p:nvSpPr>
        <p:spPr>
          <a:xfrm>
            <a:off x="400281" y="1976735"/>
            <a:ext cx="83434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 Clustering Algorithms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Text Analytics</a:t>
            </a:r>
          </a:p>
        </p:txBody>
      </p:sp>
    </p:spTree>
    <p:extLst>
      <p:ext uri="{BB962C8B-B14F-4D97-AF65-F5344CB8AC3E}">
        <p14:creationId xmlns:p14="http://schemas.microsoft.com/office/powerpoint/2010/main" val="462154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3E95F3F-BCD3-4224-96A2-772761D0484C}"/>
              </a:ext>
            </a:extLst>
          </p:cNvPr>
          <p:cNvSpPr/>
          <p:nvPr/>
        </p:nvSpPr>
        <p:spPr>
          <a:xfrm>
            <a:off x="2918897" y="2067698"/>
            <a:ext cx="609600" cy="56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B87E2-7B69-4D63-ADAB-B6C830B1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10" y="1713470"/>
            <a:ext cx="5312511" cy="143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CF5F1-9C38-4723-9E07-5F808C0A0AD9}"/>
              </a:ext>
            </a:extLst>
          </p:cNvPr>
          <p:cNvSpPr txBox="1"/>
          <p:nvPr/>
        </p:nvSpPr>
        <p:spPr>
          <a:xfrm>
            <a:off x="5570027" y="1339381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TF-IDF matrix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5186C21-BC27-47A6-9A44-C1BDD5224675}"/>
              </a:ext>
            </a:extLst>
          </p:cNvPr>
          <p:cNvSpPr/>
          <p:nvPr/>
        </p:nvSpPr>
        <p:spPr>
          <a:xfrm rot="2092749">
            <a:off x="4610083" y="3181877"/>
            <a:ext cx="610300" cy="13268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36400C-D996-42C7-AC5C-BEE811270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0" y="1994452"/>
            <a:ext cx="2657475" cy="2200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881EEA-8B2F-42A7-BAB9-409889490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81" y="4564059"/>
            <a:ext cx="4330300" cy="1463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62C67E-2EFC-46E1-9BE2-F0CE9B035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66" y="4564059"/>
            <a:ext cx="4123580" cy="1437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DEF4C87-AE72-480C-8283-F9ECE0589B91}"/>
              </a:ext>
            </a:extLst>
          </p:cNvPr>
          <p:cNvSpPr/>
          <p:nvPr/>
        </p:nvSpPr>
        <p:spPr>
          <a:xfrm>
            <a:off x="1076102" y="4176447"/>
            <a:ext cx="208204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Euclidean distances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2214A8-FE4F-40E6-813E-92CF292272D9}"/>
              </a:ext>
            </a:extLst>
          </p:cNvPr>
          <p:cNvSpPr/>
          <p:nvPr/>
        </p:nvSpPr>
        <p:spPr>
          <a:xfrm>
            <a:off x="6135115" y="4176447"/>
            <a:ext cx="175528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Cosine similarity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3CDFDC-FB58-4D2E-9836-962438AC1E0D}"/>
              </a:ext>
            </a:extLst>
          </p:cNvPr>
          <p:cNvSpPr/>
          <p:nvPr/>
        </p:nvSpPr>
        <p:spPr>
          <a:xfrm>
            <a:off x="1351005" y="4564059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BE45B-AFC8-42F1-BF05-18166268279A}"/>
              </a:ext>
            </a:extLst>
          </p:cNvPr>
          <p:cNvSpPr/>
          <p:nvPr/>
        </p:nvSpPr>
        <p:spPr>
          <a:xfrm>
            <a:off x="2301956" y="5075653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42D6F8-ABE4-4F86-B4D8-F11AFAAE26F3}"/>
              </a:ext>
            </a:extLst>
          </p:cNvPr>
          <p:cNvSpPr/>
          <p:nvPr/>
        </p:nvSpPr>
        <p:spPr>
          <a:xfrm>
            <a:off x="3248277" y="5429880"/>
            <a:ext cx="428368" cy="172698"/>
          </a:xfrm>
          <a:prstGeom prst="rect">
            <a:avLst/>
          </a:prstGeom>
          <a:solidFill>
            <a:srgbClr val="FF000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2C3C28-D516-4BEB-89ED-4E2AB4379800}"/>
              </a:ext>
            </a:extLst>
          </p:cNvPr>
          <p:cNvSpPr/>
          <p:nvPr/>
        </p:nvSpPr>
        <p:spPr>
          <a:xfrm>
            <a:off x="5817973" y="4579620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E73DC9-4F64-4749-A724-D46EC1864B2F}"/>
              </a:ext>
            </a:extLst>
          </p:cNvPr>
          <p:cNvSpPr/>
          <p:nvPr/>
        </p:nvSpPr>
        <p:spPr>
          <a:xfrm>
            <a:off x="6814752" y="5103638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773F9-CFD2-4567-9412-1212AE56B30E}"/>
              </a:ext>
            </a:extLst>
          </p:cNvPr>
          <p:cNvSpPr/>
          <p:nvPr/>
        </p:nvSpPr>
        <p:spPr>
          <a:xfrm>
            <a:off x="7828006" y="5467033"/>
            <a:ext cx="516924" cy="157137"/>
          </a:xfrm>
          <a:prstGeom prst="rect">
            <a:avLst/>
          </a:prstGeom>
          <a:solidFill>
            <a:srgbClr val="0070C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2ECED-768D-45EC-9ED8-078B440329CD}"/>
              </a:ext>
            </a:extLst>
          </p:cNvPr>
          <p:cNvSpPr txBox="1"/>
          <p:nvPr/>
        </p:nvSpPr>
        <p:spPr>
          <a:xfrm>
            <a:off x="2229692" y="6246969"/>
            <a:ext cx="464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understand that: </a:t>
            </a:r>
            <a:r>
              <a:rPr lang="en-US" dirty="0">
                <a:highlight>
                  <a:srgbClr val="FFFF00"/>
                </a:highlight>
              </a:rPr>
              <a:t>{1,3}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{4,5}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{6,7}</a:t>
            </a:r>
            <a:r>
              <a:rPr lang="en-US" dirty="0"/>
              <a:t>; </a:t>
            </a:r>
            <a:r>
              <a:rPr lang="en-US" dirty="0">
                <a:highlight>
                  <a:srgbClr val="FFFF00"/>
                </a:highlight>
              </a:rPr>
              <a:t>{2,8}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C12790-1989-42F1-9A33-505E2C94CF8F}"/>
              </a:ext>
            </a:extLst>
          </p:cNvPr>
          <p:cNvSpPr txBox="1"/>
          <p:nvPr/>
        </p:nvSpPr>
        <p:spPr>
          <a:xfrm>
            <a:off x="100779" y="1444464"/>
            <a:ext cx="195861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8 jobs </a:t>
            </a:r>
            <a:r>
              <a:rPr lang="en-US" dirty="0">
                <a:sym typeface="Wingdings" panose="05000000000000000000" pitchFamily="2" charset="2"/>
              </a:rPr>
              <a:t> 4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92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CDE19-ED2E-47D2-AB05-B70BEAED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47" y="1601790"/>
            <a:ext cx="6079009" cy="286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1744978"/>
            <a:ext cx="2281016" cy="1838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02862-CC4E-416D-8D26-28620757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341" y="1962628"/>
            <a:ext cx="6161902" cy="1849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E42E2-FAB8-4F0F-94F6-683D3CCDE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816" y="4440998"/>
            <a:ext cx="6524368" cy="2051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C0B3E-AEDC-499B-9320-374A287AA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816" y="4205258"/>
            <a:ext cx="1713470" cy="244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88F954-FA0B-466A-A4DA-43FFBE09A726}"/>
              </a:ext>
            </a:extLst>
          </p:cNvPr>
          <p:cNvSpPr txBox="1"/>
          <p:nvPr/>
        </p:nvSpPr>
        <p:spPr>
          <a:xfrm>
            <a:off x="411892" y="5189838"/>
            <a:ext cx="832279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TF-IDF </a:t>
            </a:r>
          </a:p>
          <a:p>
            <a:pPr algn="ctr"/>
            <a:r>
              <a:rPr lang="en-US" dirty="0"/>
              <a:t>matrix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1B7345-E294-4DD8-8A3F-01B044C0D31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45773" y="2664233"/>
            <a:ext cx="371568" cy="222973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886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9C964-FDD1-494F-8E6B-90B2571C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9" y="4986627"/>
            <a:ext cx="5002814" cy="1651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E3487-92BC-4BBA-9EBC-DEF4B2DD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4" y="4534959"/>
            <a:ext cx="3247253" cy="426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5B6D4-4862-44F2-B75B-8A2915AB64F2}"/>
              </a:ext>
            </a:extLst>
          </p:cNvPr>
          <p:cNvSpPr txBox="1"/>
          <p:nvPr/>
        </p:nvSpPr>
        <p:spPr>
          <a:xfrm>
            <a:off x="3792140" y="5214259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Model of the 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604B6-8843-45C9-B607-C55B6A56692E}"/>
              </a:ext>
            </a:extLst>
          </p:cNvPr>
          <p:cNvSpPr txBox="1"/>
          <p:nvPr/>
        </p:nvSpPr>
        <p:spPr>
          <a:xfrm>
            <a:off x="5219893" y="6139669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Get the </a:t>
            </a:r>
          </a:p>
          <a:p>
            <a:r>
              <a:rPr lang="en-US" sz="1400" b="1" i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cluster’s number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6AA393-3A34-4B33-A460-FD7A1A732A81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759350" y="3811783"/>
            <a:ext cx="2138942" cy="115013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7A539B1-0D4A-4601-954F-F1124FFBC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47" y="1601790"/>
            <a:ext cx="6079009" cy="2863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F9563B-C2C2-4F17-82FA-B26C61389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57" y="1744978"/>
            <a:ext cx="2281016" cy="1838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D10A49-B6B9-42C6-82AA-0D3C1DAE1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341" y="1962628"/>
            <a:ext cx="6161902" cy="18491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E0DC1E-6024-42F1-BB43-ED749FDAFF5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445773" y="2664233"/>
            <a:ext cx="371568" cy="222973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4) Apply K-means to Text Analytics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" y="1632758"/>
            <a:ext cx="2281016" cy="1838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9C964-FDD1-494F-8E6B-90B2571CF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9" y="4986627"/>
            <a:ext cx="5002814" cy="1651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E3487-92BC-4BBA-9EBC-DEF4B2DD5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94" y="4534959"/>
            <a:ext cx="3247253" cy="426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AB759-B14F-494B-B8CF-44431421C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68" y="2391946"/>
            <a:ext cx="3958282" cy="934595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1FD40C-05FF-49F3-B7BD-FEFC570AC71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814119" y="2859244"/>
            <a:ext cx="1123949" cy="2312972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45458A-C57A-48B7-8C79-7764F8466D53}"/>
              </a:ext>
            </a:extLst>
          </p:cNvPr>
          <p:cNvSpPr txBox="1"/>
          <p:nvPr/>
        </p:nvSpPr>
        <p:spPr>
          <a:xfrm>
            <a:off x="5965666" y="2043195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 i="1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 # Print 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84A8F5-A040-4DB8-8BE7-1A52EFEBF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056" y="3531460"/>
            <a:ext cx="2356551" cy="25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6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04C-134D-494D-A2B1-3C793A1C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1590490"/>
            <a:ext cx="2281016" cy="1838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E2338-4671-48FA-A9FE-0E3329DE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07" y="1413304"/>
            <a:ext cx="6353175" cy="723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5BBABD-26B6-419D-9388-7C842DFAA819}"/>
              </a:ext>
            </a:extLst>
          </p:cNvPr>
          <p:cNvCxnSpPr>
            <a:cxnSpLocks/>
          </p:cNvCxnSpPr>
          <p:nvPr/>
        </p:nvCxnSpPr>
        <p:spPr>
          <a:xfrm flipH="1">
            <a:off x="3468003" y="2137204"/>
            <a:ext cx="1005143" cy="19750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6C32A7A-E6E4-4F0D-ACC8-3A8B4C4D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0" y="4187396"/>
            <a:ext cx="5972175" cy="2514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B70CD-6305-4819-9508-2ADA8274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953" y="2137204"/>
            <a:ext cx="3287154" cy="310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49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F6C34-B807-4718-878E-BDD2773D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851" y="4747805"/>
            <a:ext cx="5495925" cy="120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F483-EC27-0449-A11C-B8DDABAC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1612720"/>
            <a:ext cx="4003040" cy="2730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EC7A1-455B-C246-8CB5-3AC1DF680965}"/>
              </a:ext>
            </a:extLst>
          </p:cNvPr>
          <p:cNvSpPr/>
          <p:nvPr/>
        </p:nvSpPr>
        <p:spPr>
          <a:xfrm>
            <a:off x="5523010" y="1612720"/>
            <a:ext cx="21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highlight>
                  <a:srgbClr val="FFFF00"/>
                </a:highlight>
                <a:latin typeface="Open Sans"/>
              </a:rPr>
              <a:t>Retrieve the Clusters</a:t>
            </a:r>
            <a:endParaRPr lang="en-IE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B916-244E-624D-9014-1E2B520306F8}"/>
              </a:ext>
            </a:extLst>
          </p:cNvPr>
          <p:cNvSpPr/>
          <p:nvPr/>
        </p:nvSpPr>
        <p:spPr>
          <a:xfrm>
            <a:off x="4457323" y="2077386"/>
            <a:ext cx="40580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latin typeface="Open Sans"/>
              </a:rPr>
              <a:t>Knowing </a:t>
            </a:r>
            <a:r>
              <a:rPr lang="en-IE" b="1" dirty="0" err="1">
                <a:solidFill>
                  <a:srgbClr val="FF0000"/>
                </a:solidFill>
                <a:latin typeface="Open Sans"/>
              </a:rPr>
              <a:t>max_d</a:t>
            </a:r>
            <a:r>
              <a:rPr lang="en-IE" b="1" dirty="0">
                <a:solidFill>
                  <a:srgbClr val="000000"/>
                </a:solidFill>
                <a:latin typeface="Open Sans"/>
              </a:rPr>
              <a:t>:</a:t>
            </a:r>
          </a:p>
          <a:p>
            <a:pPr fontAlgn="base"/>
            <a:r>
              <a:rPr lang="en-IE" dirty="0">
                <a:solidFill>
                  <a:srgbClr val="000000"/>
                </a:solidFill>
                <a:latin typeface="Open Sans"/>
              </a:rPr>
              <a:t>Let's say we determined the max distance with help of a dendrogram, then we can do the following to get the cluster as follows</a:t>
            </a:r>
            <a:endParaRPr lang="en-IE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B2E8FB-91CE-E145-8087-5B7B3133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4681214"/>
            <a:ext cx="2281016" cy="18385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DC552B-DDC0-A148-9F22-345256D143A0}"/>
              </a:ext>
            </a:extLst>
          </p:cNvPr>
          <p:cNvSpPr/>
          <p:nvPr/>
        </p:nvSpPr>
        <p:spPr>
          <a:xfrm>
            <a:off x="6732396" y="5074418"/>
            <a:ext cx="1949380" cy="442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BA955-BCF6-4D40-9F4E-9C126203C91F}"/>
              </a:ext>
            </a:extLst>
          </p:cNvPr>
          <p:cNvSpPr txBox="1"/>
          <p:nvPr/>
        </p:nvSpPr>
        <p:spPr>
          <a:xfrm>
            <a:off x="2450965" y="4815639"/>
            <a:ext cx="157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2</a:t>
            </a:r>
          </a:p>
          <a:p>
            <a:r>
              <a:rPr lang="en-US" sz="1200" dirty="0"/>
              <a:t>3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5</a:t>
            </a:r>
          </a:p>
          <a:p>
            <a:r>
              <a:rPr lang="en-US" sz="1200" dirty="0"/>
              <a:t>6</a:t>
            </a:r>
          </a:p>
          <a:p>
            <a:r>
              <a:rPr lang="en-US" sz="1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2964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DF3B-1B28-4E84-8F6C-01F8934B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5) Apply Hierarchical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F483-EC27-0449-A11C-B8DDABAC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1612720"/>
            <a:ext cx="4003040" cy="27306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EC7A1-455B-C246-8CB5-3AC1DF680965}"/>
              </a:ext>
            </a:extLst>
          </p:cNvPr>
          <p:cNvSpPr/>
          <p:nvPr/>
        </p:nvSpPr>
        <p:spPr>
          <a:xfrm>
            <a:off x="5523010" y="1612720"/>
            <a:ext cx="2157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E" b="1" dirty="0">
                <a:solidFill>
                  <a:srgbClr val="000000"/>
                </a:solidFill>
                <a:highlight>
                  <a:srgbClr val="FFFF00"/>
                </a:highlight>
                <a:latin typeface="Open Sans"/>
              </a:rPr>
              <a:t>Retrieve the Clusters</a:t>
            </a:r>
            <a:endParaRPr lang="en-IE" b="1" i="0" dirty="0">
              <a:solidFill>
                <a:srgbClr val="000000"/>
              </a:solidFill>
              <a:effectLst/>
              <a:highlight>
                <a:srgbClr val="FFFF00"/>
              </a:highlight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B916-244E-624D-9014-1E2B520306F8}"/>
              </a:ext>
            </a:extLst>
          </p:cNvPr>
          <p:cNvSpPr/>
          <p:nvPr/>
        </p:nvSpPr>
        <p:spPr>
          <a:xfrm>
            <a:off x="4457323" y="2077386"/>
            <a:ext cx="4058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E" b="1" dirty="0"/>
              <a:t>Knowing </a:t>
            </a:r>
            <a:r>
              <a:rPr lang="en-IE" b="1" dirty="0">
                <a:solidFill>
                  <a:srgbClr val="FF0000"/>
                </a:solidFill>
              </a:rPr>
              <a:t>k</a:t>
            </a:r>
            <a:r>
              <a:rPr lang="en-IE" b="1" dirty="0"/>
              <a:t>:</a:t>
            </a:r>
          </a:p>
          <a:p>
            <a:pPr fontAlgn="base"/>
            <a:r>
              <a:rPr lang="en-IE" dirty="0"/>
              <a:t>Another way starting from the dendrogram is to determine number of clusters “k=4”.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B2E8FB-91CE-E145-8087-5B7B3133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4681214"/>
            <a:ext cx="2281016" cy="1838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6EEB6-A287-4020-A91F-F4BFD357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410" y="5096904"/>
            <a:ext cx="5029200" cy="11620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E889D6-54D1-464E-8400-C7FD2259E8DC}"/>
              </a:ext>
            </a:extLst>
          </p:cNvPr>
          <p:cNvSpPr/>
          <p:nvPr/>
        </p:nvSpPr>
        <p:spPr>
          <a:xfrm>
            <a:off x="6236043" y="5379405"/>
            <a:ext cx="1943314" cy="442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9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96B7-B7FC-4F1B-A9E0-C1D347B0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E27381-100E-4952-9BE8-23E0FE8DD78F}"/>
              </a:ext>
            </a:extLst>
          </p:cNvPr>
          <p:cNvGrpSpPr/>
          <p:nvPr/>
        </p:nvGrpSpPr>
        <p:grpSpPr>
          <a:xfrm>
            <a:off x="275235" y="1504655"/>
            <a:ext cx="2779278" cy="1645833"/>
            <a:chOff x="6205435" y="2211273"/>
            <a:chExt cx="2779278" cy="16458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0CC7F8-A2D9-4C35-A376-7D18DF1C7F6D}"/>
                </a:ext>
              </a:extLst>
            </p:cNvPr>
            <p:cNvSpPr txBox="1"/>
            <p:nvPr/>
          </p:nvSpPr>
          <p:spPr>
            <a:xfrm>
              <a:off x="7095001" y="3487774"/>
              <a:ext cx="1312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text D1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E9E4C3-C066-425B-A15F-689B7E62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05435" y="2211273"/>
              <a:ext cx="2779278" cy="1237735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0191ED4-DCE4-4972-97AD-761501843F31}"/>
              </a:ext>
            </a:extLst>
          </p:cNvPr>
          <p:cNvSpPr/>
          <p:nvPr/>
        </p:nvSpPr>
        <p:spPr>
          <a:xfrm>
            <a:off x="3422297" y="1881763"/>
            <a:ext cx="799070" cy="411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https://upload.wikimedia.org/wikipedia/commons/thumb/d/d1/KMeans-density-data.svg/199px-KMeans-density-data.svg.png">
            <a:extLst>
              <a:ext uri="{FF2B5EF4-FFF2-40B4-BE49-F238E27FC236}">
                <a16:creationId xmlns:a16="http://schemas.microsoft.com/office/drawing/2014/main" id="{881A8AF4-0919-4D20-9D0C-F55748D1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717" y="4986052"/>
            <a:ext cx="1658796" cy="16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hierarchical clustering">
            <a:extLst>
              <a:ext uri="{FF2B5EF4-FFF2-40B4-BE49-F238E27FC236}">
                <a16:creationId xmlns:a16="http://schemas.microsoft.com/office/drawing/2014/main" id="{E693F563-B7F7-4C81-A807-AE416C8F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89" y="5013776"/>
            <a:ext cx="3221676" cy="168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34E7FF4-D4A1-4164-A7E5-018B20B010F7}"/>
              </a:ext>
            </a:extLst>
          </p:cNvPr>
          <p:cNvSpPr/>
          <p:nvPr/>
        </p:nvSpPr>
        <p:spPr>
          <a:xfrm>
            <a:off x="174688" y="3971028"/>
            <a:ext cx="8794624" cy="4001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3755DA-B559-4FD5-82FB-11A3B94A1F36}"/>
              </a:ext>
            </a:extLst>
          </p:cNvPr>
          <p:cNvSpPr txBox="1"/>
          <p:nvPr/>
        </p:nvSpPr>
        <p:spPr>
          <a:xfrm>
            <a:off x="1230419" y="4458529"/>
            <a:ext cx="19893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K-means Clustering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181154-935B-42B1-B7AD-BD39C273FB68}"/>
              </a:ext>
            </a:extLst>
          </p:cNvPr>
          <p:cNvSpPr txBox="1"/>
          <p:nvPr/>
        </p:nvSpPr>
        <p:spPr>
          <a:xfrm>
            <a:off x="6032101" y="4535919"/>
            <a:ext cx="228389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BBF0C9-C9F7-43BF-A249-2EEB67398E38}"/>
              </a:ext>
            </a:extLst>
          </p:cNvPr>
          <p:cNvSpPr txBox="1"/>
          <p:nvPr/>
        </p:nvSpPr>
        <p:spPr>
          <a:xfrm>
            <a:off x="4637921" y="3209849"/>
            <a:ext cx="217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Euclidian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Cosine Similarity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8EFD37-DB83-4D73-8900-B3B47A61D58B}"/>
              </a:ext>
            </a:extLst>
          </p:cNvPr>
          <p:cNvGrpSpPr/>
          <p:nvPr/>
        </p:nvGrpSpPr>
        <p:grpSpPr>
          <a:xfrm>
            <a:off x="4424396" y="1676194"/>
            <a:ext cx="4444369" cy="1418808"/>
            <a:chOff x="4424396" y="1676194"/>
            <a:chExt cx="4444369" cy="141880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1457723-EC67-453A-9AB0-C8C499C5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4396" y="1676194"/>
              <a:ext cx="4444369" cy="82303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712845-1D3E-446E-A509-C146F7A8EAC3}"/>
                </a:ext>
              </a:extLst>
            </p:cNvPr>
            <p:cNvSpPr txBox="1"/>
            <p:nvPr/>
          </p:nvSpPr>
          <p:spPr>
            <a:xfrm>
              <a:off x="6420541" y="2725670"/>
              <a:ext cx="1507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ighlight>
                    <a:srgbClr val="FFFF00"/>
                  </a:highlight>
                </a:rPr>
                <a:t>Text </a:t>
              </a:r>
              <a:r>
                <a:rPr lang="en-US" dirty="0">
                  <a:highlight>
                    <a:srgbClr val="FFFF00"/>
                  </a:highlight>
                  <a:sym typeface="Wingdings" panose="05000000000000000000" pitchFamily="2" charset="2"/>
                </a:rPr>
                <a:t> Vector</a:t>
              </a:r>
              <a:endParaRPr lang="en-US" dirty="0">
                <a:highlight>
                  <a:srgbClr val="FFFF00"/>
                </a:highlight>
              </a:endParaRPr>
            </a:p>
          </p:txBody>
        </p:sp>
      </p:grp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973358C-B119-44AB-A919-95967041775E}"/>
              </a:ext>
            </a:extLst>
          </p:cNvPr>
          <p:cNvSpPr/>
          <p:nvPr/>
        </p:nvSpPr>
        <p:spPr>
          <a:xfrm>
            <a:off x="6993638" y="3209849"/>
            <a:ext cx="528577" cy="705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D27E0F-DB96-4C23-9CFD-1C7BB556BE0D}"/>
              </a:ext>
            </a:extLst>
          </p:cNvPr>
          <p:cNvSpPr txBox="1"/>
          <p:nvPr/>
        </p:nvSpPr>
        <p:spPr>
          <a:xfrm>
            <a:off x="2582038" y="4836305"/>
            <a:ext cx="194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&lt;close to centroid&gt;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785AAC-4CF3-47B6-A5E5-695FBD9B0831}"/>
              </a:ext>
            </a:extLst>
          </p:cNvPr>
          <p:cNvSpPr/>
          <p:nvPr/>
        </p:nvSpPr>
        <p:spPr>
          <a:xfrm>
            <a:off x="4637921" y="6440847"/>
            <a:ext cx="157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&lt;dendrogram&gt;</a:t>
            </a:r>
          </a:p>
        </p:txBody>
      </p:sp>
    </p:spTree>
    <p:extLst>
      <p:ext uri="{BB962C8B-B14F-4D97-AF65-F5344CB8AC3E}">
        <p14:creationId xmlns:p14="http://schemas.microsoft.com/office/powerpoint/2010/main" val="64739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E7FF-646B-46C5-9F48-38268C8F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in 2-D dimensional space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CD169DF-FB3B-4F12-9841-A058D37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2099748"/>
            <a:ext cx="66865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415F1-3191-4713-91F1-3BC28E5BB57F}"/>
              </a:ext>
            </a:extLst>
          </p:cNvPr>
          <p:cNvSpPr txBox="1"/>
          <p:nvPr/>
        </p:nvSpPr>
        <p:spPr>
          <a:xfrm>
            <a:off x="708454" y="3980935"/>
            <a:ext cx="460377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0B1E3D-89DE-43BE-94D7-1D9D3FFE6A57}"/>
              </a:ext>
            </a:extLst>
          </p:cNvPr>
          <p:cNvCxnSpPr>
            <a:stCxn id="4" idx="3"/>
          </p:cNvCxnSpPr>
          <p:nvPr/>
        </p:nvCxnSpPr>
        <p:spPr>
          <a:xfrm>
            <a:off x="1168831" y="4185247"/>
            <a:ext cx="297504" cy="901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F49BB3-5116-457B-B637-46D9D82FC9E0}"/>
              </a:ext>
            </a:extLst>
          </p:cNvPr>
          <p:cNvSpPr txBox="1"/>
          <p:nvPr/>
        </p:nvSpPr>
        <p:spPr>
          <a:xfrm>
            <a:off x="1005958" y="2264130"/>
            <a:ext cx="460377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F6D327-C3E1-4BEA-B055-B6911EC066F1}"/>
              </a:ext>
            </a:extLst>
          </p:cNvPr>
          <p:cNvCxnSpPr>
            <a:stCxn id="9" idx="3"/>
          </p:cNvCxnSpPr>
          <p:nvPr/>
        </p:nvCxnSpPr>
        <p:spPr>
          <a:xfrm>
            <a:off x="1466335" y="2468442"/>
            <a:ext cx="297504" cy="901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B1533F-D43D-4E50-857B-9B969D57F07E}"/>
              </a:ext>
            </a:extLst>
          </p:cNvPr>
          <p:cNvSpPr txBox="1"/>
          <p:nvPr/>
        </p:nvSpPr>
        <p:spPr>
          <a:xfrm>
            <a:off x="2748261" y="2059819"/>
            <a:ext cx="577126" cy="408623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d12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3C8BD-A838-4C86-92F1-B6FF2DDC891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50757" y="2264131"/>
            <a:ext cx="297504" cy="294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39E646-8BC7-4402-A60E-866868EBF30C}"/>
              </a:ext>
            </a:extLst>
          </p:cNvPr>
          <p:cNvCxnSpPr/>
          <p:nvPr/>
        </p:nvCxnSpPr>
        <p:spPr>
          <a:xfrm>
            <a:off x="486032" y="1666103"/>
            <a:ext cx="0" cy="4629664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508F77-79CE-4978-B126-F7EF1673E639}"/>
              </a:ext>
            </a:extLst>
          </p:cNvPr>
          <p:cNvCxnSpPr>
            <a:cxnSpLocks/>
          </p:cNvCxnSpPr>
          <p:nvPr/>
        </p:nvCxnSpPr>
        <p:spPr>
          <a:xfrm flipH="1">
            <a:off x="118161" y="5935362"/>
            <a:ext cx="7797114" cy="0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2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608E07-FFE9-4DFA-B570-E2413E05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94" y="3008188"/>
            <a:ext cx="5416250" cy="1943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F9A10-5FA8-4218-BBC9-CC5C4A9F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What is clustering?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AFA01-F23A-4496-A4DB-47D9CDC05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17" y="1410717"/>
            <a:ext cx="8542639" cy="467562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Clustering is </a:t>
            </a:r>
            <a:r>
              <a:rPr lang="en-US" b="1" i="1" dirty="0"/>
              <a:t>unsupervised</a:t>
            </a:r>
            <a:r>
              <a:rPr lang="en-US" dirty="0"/>
              <a:t> technique to split the samples into several groups (clusters):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Samples in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Samples in </a:t>
            </a:r>
            <a:r>
              <a:rPr lang="en-US" dirty="0">
                <a:solidFill>
                  <a:srgbClr val="FF0000"/>
                </a:solidFill>
              </a:rPr>
              <a:t>different</a:t>
            </a:r>
            <a:r>
              <a:rPr lang="en-US" dirty="0"/>
              <a:t>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D27FE-603D-459A-8BED-6FE3E053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2" y="4878380"/>
            <a:ext cx="3171568" cy="1961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2209D-D103-474D-AD95-43C7EE4D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289" y="4896001"/>
            <a:ext cx="3089061" cy="196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FA284-2F77-4243-9B02-6E966D32F062}"/>
              </a:ext>
            </a:extLst>
          </p:cNvPr>
          <p:cNvSpPr txBox="1"/>
          <p:nvPr/>
        </p:nvSpPr>
        <p:spPr>
          <a:xfrm>
            <a:off x="4277688" y="5447283"/>
            <a:ext cx="588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5747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226A8F-FCDF-4E54-876E-DEC92807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06" y="1138467"/>
            <a:ext cx="6468147" cy="52872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480169A-C4CB-4BD6-8675-374B2C16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pipeline</a:t>
            </a:r>
          </a:p>
        </p:txBody>
      </p:sp>
    </p:spTree>
    <p:extLst>
      <p:ext uri="{BB962C8B-B14F-4D97-AF65-F5344CB8AC3E}">
        <p14:creationId xmlns:p14="http://schemas.microsoft.com/office/powerpoint/2010/main" val="161645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Image result for hierarchical clustering">
            <a:extLst>
              <a:ext uri="{FF2B5EF4-FFF2-40B4-BE49-F238E27FC236}">
                <a16:creationId xmlns:a16="http://schemas.microsoft.com/office/drawing/2014/main" id="{2922C6DD-F74C-4A69-B23A-E2C2AAA6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24" y="5124278"/>
            <a:ext cx="3221676" cy="168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F9A10-5FA8-4218-BBC9-CC5C4A9F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1.2)Categorize clustering algorithms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786D91-1B62-4DEF-A166-01EAED7F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79" y="1501334"/>
            <a:ext cx="7886700" cy="46756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Clustering algorithm can be categorized into: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Centroid-based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Distribution-based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Density-based clustering</a:t>
            </a: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80010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Connectivity-based clustering </a:t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>
                <a:solidFill>
                  <a:srgbClr val="0070C0"/>
                </a:solidFill>
              </a:rPr>
              <a:t>(hierarchical clustering)</a:t>
            </a:r>
          </a:p>
        </p:txBody>
      </p:sp>
      <p:pic>
        <p:nvPicPr>
          <p:cNvPr id="2050" name="Picture 2" descr="https://upload.wikimedia.org/wikipedia/commons/thumb/d/d1/KMeans-density-data.svg/199px-KMeans-density-data.svg.png">
            <a:extLst>
              <a:ext uri="{FF2B5EF4-FFF2-40B4-BE49-F238E27FC236}">
                <a16:creationId xmlns:a16="http://schemas.microsoft.com/office/drawing/2014/main" id="{15BEE629-608B-45DE-987B-96FBA8B4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25" y="45844"/>
            <a:ext cx="1658796" cy="16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48380E-783D-459D-801F-4C99CAF1B3B6}"/>
              </a:ext>
            </a:extLst>
          </p:cNvPr>
          <p:cNvSpPr/>
          <p:nvPr/>
        </p:nvSpPr>
        <p:spPr>
          <a:xfrm>
            <a:off x="875789" y="21518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Find the k cluster centers and assign the objects to the nearest cluster center</a:t>
            </a:r>
            <a:endParaRPr lang="en-US" i="1" dirty="0"/>
          </a:p>
        </p:txBody>
      </p:sp>
      <p:pic>
        <p:nvPicPr>
          <p:cNvPr id="2052" name="Picture 4" descr="https://upload.wikimedia.org/wikipedia/commons/thumb/4/4c/EM-density-data.svg/186px-EM-density-data.svg.png">
            <a:extLst>
              <a:ext uri="{FF2B5EF4-FFF2-40B4-BE49-F238E27FC236}">
                <a16:creationId xmlns:a16="http://schemas.microsoft.com/office/drawing/2014/main" id="{845607FF-A61C-421B-9DD5-3DB84581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84" y="1501334"/>
            <a:ext cx="1903391" cy="204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4601F1-3AAA-4D9B-82D4-1A0CBF833197}"/>
              </a:ext>
            </a:extLst>
          </p:cNvPr>
          <p:cNvSpPr/>
          <p:nvPr/>
        </p:nvSpPr>
        <p:spPr>
          <a:xfrm>
            <a:off x="875789" y="3338269"/>
            <a:ext cx="486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Clusters can then easily be defined as objects belonging most likely to the same distribution</a:t>
            </a:r>
            <a:endParaRPr lang="en-US" i="1" dirty="0"/>
          </a:p>
        </p:txBody>
      </p:sp>
      <p:pic>
        <p:nvPicPr>
          <p:cNvPr id="2054" name="Picture 6" descr="https://upload.wikimedia.org/wikipedia/commons/thumb/0/05/DBSCAN-density-data.svg/200px-DBSCAN-density-data.svg.png">
            <a:extLst>
              <a:ext uri="{FF2B5EF4-FFF2-40B4-BE49-F238E27FC236}">
                <a16:creationId xmlns:a16="http://schemas.microsoft.com/office/drawing/2014/main" id="{AFF85B0C-29D7-4C9A-963F-F28911E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878" y="3347822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E8B76A-0DFC-4A82-9C8C-8DF070A7F725}"/>
              </a:ext>
            </a:extLst>
          </p:cNvPr>
          <p:cNvSpPr/>
          <p:nvPr/>
        </p:nvSpPr>
        <p:spPr>
          <a:xfrm>
            <a:off x="864341" y="4491913"/>
            <a:ext cx="5948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Clusters are defined as areas of higher density than the remainder of the data set. </a:t>
            </a:r>
            <a:endParaRPr lang="en-US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156A64-B338-4D9A-A862-65CD1349F435}"/>
              </a:ext>
            </a:extLst>
          </p:cNvPr>
          <p:cNvSpPr/>
          <p:nvPr/>
        </p:nvSpPr>
        <p:spPr>
          <a:xfrm>
            <a:off x="875789" y="6033589"/>
            <a:ext cx="556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</a:rPr>
              <a:t>Is based on the core idea of objects being more related to nearby objects than to objects farther away</a:t>
            </a:r>
            <a:endParaRPr lang="en-US" i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25D8F-93A6-43A4-ABB6-8B35085B3326}"/>
              </a:ext>
            </a:extLst>
          </p:cNvPr>
          <p:cNvSpPr/>
          <p:nvPr/>
        </p:nvSpPr>
        <p:spPr>
          <a:xfrm>
            <a:off x="354226" y="1795849"/>
            <a:ext cx="3962401" cy="3559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4C7BE-8F04-4D5E-AA39-90BE466B9C73}"/>
              </a:ext>
            </a:extLst>
          </p:cNvPr>
          <p:cNvSpPr/>
          <p:nvPr/>
        </p:nvSpPr>
        <p:spPr>
          <a:xfrm>
            <a:off x="354226" y="5224536"/>
            <a:ext cx="4217774" cy="7994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7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7979-DECD-456C-AFDD-996DC9C6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E15C2-2B13-4E87-9C07-632615D4C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1400175"/>
            <a:ext cx="2886075" cy="2028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CDDAFD-EAA2-4376-977A-03401257A648}"/>
              </a:ext>
            </a:extLst>
          </p:cNvPr>
          <p:cNvSpPr/>
          <p:nvPr/>
        </p:nvSpPr>
        <p:spPr>
          <a:xfrm>
            <a:off x="342427" y="1565163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Helvetica Neue"/>
              </a:rPr>
              <a:t>Levenshtein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0D4AF-BB0F-4D9C-B8C2-6620F7CEBB26}"/>
              </a:ext>
            </a:extLst>
          </p:cNvPr>
          <p:cNvSpPr/>
          <p:nvPr/>
        </p:nvSpPr>
        <p:spPr>
          <a:xfrm>
            <a:off x="5336475" y="5854530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WORDNET -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70826-038B-4EE0-A626-A8537404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2" y="3274395"/>
            <a:ext cx="4773582" cy="3298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7FC99-4023-4BB3-BD3F-89D7C93C3781}"/>
              </a:ext>
            </a:extLst>
          </p:cNvPr>
          <p:cNvSpPr txBox="1"/>
          <p:nvPr/>
        </p:nvSpPr>
        <p:spPr>
          <a:xfrm>
            <a:off x="936477" y="1934495"/>
            <a:ext cx="2798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Blogs, tweets, comments,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040BC-3CFF-4329-8B7D-43AC2741AFD3}"/>
              </a:ext>
            </a:extLst>
          </p:cNvPr>
          <p:cNvSpPr txBox="1"/>
          <p:nvPr/>
        </p:nvSpPr>
        <p:spPr>
          <a:xfrm>
            <a:off x="5738887" y="6203285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 Meaning &gt;</a:t>
            </a:r>
          </a:p>
        </p:txBody>
      </p:sp>
    </p:spTree>
    <p:extLst>
      <p:ext uri="{BB962C8B-B14F-4D97-AF65-F5344CB8AC3E}">
        <p14:creationId xmlns:p14="http://schemas.microsoft.com/office/powerpoint/2010/main" val="205160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50E1-903A-498A-9E49-A4491B8F1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Distance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5E9B5-FA7E-4823-ABF5-A01D213B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8" y="1629295"/>
            <a:ext cx="4400832" cy="4342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B125C-7900-4FD7-B4B2-4B94BAB10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80" y="1961804"/>
            <a:ext cx="3956374" cy="1046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8A8C2-0C86-441D-8F9D-C0AFEDA4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17" y="3818161"/>
            <a:ext cx="2933700" cy="647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909298-C082-4301-9921-41C07ECE3E6B}"/>
              </a:ext>
            </a:extLst>
          </p:cNvPr>
          <p:cNvSpPr/>
          <p:nvPr/>
        </p:nvSpPr>
        <p:spPr>
          <a:xfrm>
            <a:off x="5624558" y="1592472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Euclidean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04C2C-EA99-429A-8B73-ABCE6064D0A2}"/>
              </a:ext>
            </a:extLst>
          </p:cNvPr>
          <p:cNvSpPr/>
          <p:nvPr/>
        </p:nvSpPr>
        <p:spPr>
          <a:xfrm>
            <a:off x="5624558" y="3430602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Manhattan Distance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E07C5-4034-4F7E-A305-6D59D2F52D23}"/>
              </a:ext>
            </a:extLst>
          </p:cNvPr>
          <p:cNvSpPr txBox="1"/>
          <p:nvPr/>
        </p:nvSpPr>
        <p:spPr>
          <a:xfrm>
            <a:off x="1039091" y="505413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20FA8-BEB7-4E83-84B9-7868FC814C86}"/>
              </a:ext>
            </a:extLst>
          </p:cNvPr>
          <p:cNvSpPr txBox="1"/>
          <p:nvPr/>
        </p:nvSpPr>
        <p:spPr>
          <a:xfrm>
            <a:off x="3591099" y="2115568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Doc2</a:t>
            </a:r>
          </a:p>
        </p:txBody>
      </p:sp>
    </p:spTree>
    <p:extLst>
      <p:ext uri="{BB962C8B-B14F-4D97-AF65-F5344CB8AC3E}">
        <p14:creationId xmlns:p14="http://schemas.microsoft.com/office/powerpoint/2010/main" val="385804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962</Words>
  <Application>Microsoft Office PowerPoint</Application>
  <PresentationFormat>On-screen Show (4:3)</PresentationFormat>
  <Paragraphs>252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 New</vt:lpstr>
      <vt:lpstr>Helvetica Neue</vt:lpstr>
      <vt:lpstr>Karla</vt:lpstr>
      <vt:lpstr>KaTeX_Main</vt:lpstr>
      <vt:lpstr>Open Sans</vt:lpstr>
      <vt:lpstr>q_serif</vt:lpstr>
      <vt:lpstr>Times New Roman</vt:lpstr>
      <vt:lpstr>Wingdings</vt:lpstr>
      <vt:lpstr>Office Theme</vt:lpstr>
      <vt:lpstr>COMP30810 Intro to Text Analytics</vt:lpstr>
      <vt:lpstr>Today Goals:</vt:lpstr>
      <vt:lpstr>Recap: Text  Vector</vt:lpstr>
      <vt:lpstr>Represent in 2-D dimensional space</vt:lpstr>
      <vt:lpstr>1) What is clustering?</vt:lpstr>
      <vt:lpstr>Clustering pipeline</vt:lpstr>
      <vt:lpstr>1.2)Categorize clustering algorithms</vt:lpstr>
      <vt:lpstr>Recap: Distance Measurements</vt:lpstr>
      <vt:lpstr>Recap: Distance Measurements</vt:lpstr>
      <vt:lpstr>Recap: Distance Measurements</vt:lpstr>
      <vt:lpstr>Recap: Distance Measurements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2) K-Means clustering: distance based method</vt:lpstr>
      <vt:lpstr>Pseudo-code for K-mean Clustering</vt:lpstr>
      <vt:lpstr>Pseudo-code for K-mean Clustering</vt:lpstr>
      <vt:lpstr>Pseudo-code for K-mean Clustering</vt:lpstr>
      <vt:lpstr>2.1) Pros and Cons of K-means clustering</vt:lpstr>
      <vt:lpstr>2.2) How to choose K?</vt:lpstr>
      <vt:lpstr>Distribution-based clustering</vt:lpstr>
      <vt:lpstr>Density-based clustering</vt:lpstr>
      <vt:lpstr>Density-based clustering</vt:lpstr>
      <vt:lpstr>3) Hierarchical Clustering</vt:lpstr>
      <vt:lpstr>3) Hierarchical Clustering</vt:lpstr>
      <vt:lpstr>3) Hierarchical Clustering Flowchart</vt:lpstr>
      <vt:lpstr>3) Hierarchical Clustering Flowchart</vt:lpstr>
      <vt:lpstr>3) Hierarchical Clustering</vt:lpstr>
      <vt:lpstr>PowerPoint Presentation</vt:lpstr>
      <vt:lpstr>4) Apply K-means to Text Analytics</vt:lpstr>
      <vt:lpstr>4) Apply K-means to Text Analytics</vt:lpstr>
      <vt:lpstr>4) Apply K-means to Text Analytics</vt:lpstr>
      <vt:lpstr>4) Apply K-means to Text Analytics</vt:lpstr>
      <vt:lpstr>5) Apply Hierarchical model</vt:lpstr>
      <vt:lpstr>5) Apply Hierarchical model</vt:lpstr>
      <vt:lpstr>5) Apply Hierarchical model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COMP30810 Intro to Text Analytics</dc:title>
  <dc:creator>Le Binh</dc:creator>
  <cp:lastModifiedBy>Le Binh</cp:lastModifiedBy>
  <cp:revision>71</cp:revision>
  <dcterms:created xsi:type="dcterms:W3CDTF">2018-10-16T10:54:38Z</dcterms:created>
  <dcterms:modified xsi:type="dcterms:W3CDTF">2018-10-16T15:14:51Z</dcterms:modified>
</cp:coreProperties>
</file>